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309" r:id="rId4"/>
    <p:sldId id="307" r:id="rId5"/>
    <p:sldId id="310" r:id="rId6"/>
    <p:sldId id="311" r:id="rId7"/>
    <p:sldId id="258" r:id="rId8"/>
    <p:sldId id="312" r:id="rId9"/>
    <p:sldId id="259" r:id="rId10"/>
    <p:sldId id="260" r:id="rId11"/>
    <p:sldId id="261" r:id="rId12"/>
    <p:sldId id="262" r:id="rId13"/>
    <p:sldId id="299" r:id="rId14"/>
    <p:sldId id="302" r:id="rId15"/>
    <p:sldId id="303" r:id="rId16"/>
    <p:sldId id="320" r:id="rId17"/>
    <p:sldId id="304" r:id="rId18"/>
    <p:sldId id="263" r:id="rId19"/>
    <p:sldId id="305" r:id="rId20"/>
    <p:sldId id="264" r:id="rId21"/>
    <p:sldId id="265" r:id="rId22"/>
    <p:sldId id="266" r:id="rId23"/>
    <p:sldId id="267" r:id="rId24"/>
    <p:sldId id="298" r:id="rId25"/>
    <p:sldId id="275" r:id="rId26"/>
    <p:sldId id="276" r:id="rId27"/>
    <p:sldId id="324" r:id="rId28"/>
    <p:sldId id="268" r:id="rId29"/>
    <p:sldId id="277" r:id="rId30"/>
    <p:sldId id="269" r:id="rId31"/>
    <p:sldId id="270" r:id="rId32"/>
    <p:sldId id="271" r:id="rId33"/>
    <p:sldId id="272" r:id="rId34"/>
    <p:sldId id="273" r:id="rId35"/>
    <p:sldId id="291" r:id="rId36"/>
    <p:sldId id="279" r:id="rId37"/>
    <p:sldId id="321" r:id="rId38"/>
    <p:sldId id="284" r:id="rId39"/>
    <p:sldId id="289" r:id="rId40"/>
    <p:sldId id="328" r:id="rId41"/>
    <p:sldId id="327" r:id="rId42"/>
    <p:sldId id="282" r:id="rId43"/>
    <p:sldId id="280" r:id="rId44"/>
    <p:sldId id="290" r:id="rId45"/>
    <p:sldId id="326" r:id="rId46"/>
    <p:sldId id="308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2" d="100"/>
          <a:sy n="82" d="100"/>
        </p:scale>
        <p:origin x="150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860" b="1" i="0" u="none" strike="noStrike" kern="1200" spc="0" baseline="0">
                <a:solidFill>
                  <a:schemeClr val="tx1"/>
                </a:solidFill>
                <a:latin typeface="Segoe Script" panose="030B0504020000000003" pitchFamily="66" charset="0"/>
                <a:ea typeface="+mn-ea"/>
                <a:cs typeface="Times New Roman" panose="02020603050405020304" pitchFamily="18" charset="0"/>
              </a:defRPr>
            </a:pP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Демографічна</a:t>
            </a:r>
            <a:r>
              <a:rPr lang="uk-UA" sz="3200" b="1" baseline="0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ситуація  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9476727909011402"/>
          <c:y val="7.407407407407410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860" b="1" i="0" u="none" strike="noStrike" kern="1200" spc="0" baseline="0">
              <a:solidFill>
                <a:schemeClr val="tx1"/>
              </a:solidFill>
              <a:latin typeface="Segoe Script" panose="030B0504020000000003" pitchFamily="66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Сергіївський округ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1139</c:v>
                </c:pt>
                <c:pt idx="1">
                  <c:v>1145</c:v>
                </c:pt>
                <c:pt idx="2">
                  <c:v>1113</c:v>
                </c:pt>
                <c:pt idx="3">
                  <c:v>1112</c:v>
                </c:pt>
                <c:pt idx="4">
                  <c:v>1094</c:v>
                </c:pt>
                <c:pt idx="5">
                  <c:v>1067</c:v>
                </c:pt>
                <c:pt idx="6">
                  <c:v>1056</c:v>
                </c:pt>
                <c:pt idx="7">
                  <c:v>1056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99-499F-A1EC-E39DB36B9A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Розбишівський округ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925</c:v>
                </c:pt>
                <c:pt idx="1">
                  <c:v>902</c:v>
                </c:pt>
                <c:pt idx="2">
                  <c:v>861</c:v>
                </c:pt>
                <c:pt idx="3">
                  <c:v>856</c:v>
                </c:pt>
                <c:pt idx="4">
                  <c:v>823</c:v>
                </c:pt>
                <c:pt idx="5">
                  <c:v>815</c:v>
                </c:pt>
                <c:pt idx="6">
                  <c:v>836</c:v>
                </c:pt>
                <c:pt idx="7">
                  <c:v>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99-499F-A1EC-E39DB36B9A6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Качанівський округ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941</c:v>
                </c:pt>
                <c:pt idx="1">
                  <c:v>910</c:v>
                </c:pt>
                <c:pt idx="2">
                  <c:v>907</c:v>
                </c:pt>
                <c:pt idx="3">
                  <c:v>876</c:v>
                </c:pt>
                <c:pt idx="4">
                  <c:v>863</c:v>
                </c:pt>
                <c:pt idx="5">
                  <c:v>854</c:v>
                </c:pt>
                <c:pt idx="6">
                  <c:v>843</c:v>
                </c:pt>
                <c:pt idx="7">
                  <c:v>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99-499F-A1EC-E39DB36B9A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4224784"/>
        <c:axId val="324231672"/>
      </c:barChart>
      <c:catAx>
        <c:axId val="32422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6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4231672"/>
        <c:crosses val="autoZero"/>
        <c:auto val="1"/>
        <c:lblAlgn val="ctr"/>
        <c:lblOffset val="100"/>
        <c:noMultiLvlLbl val="0"/>
      </c:catAx>
      <c:valAx>
        <c:axId val="324231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6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324224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внутрішньо</a:t>
            </a:r>
            <a:r>
              <a:rPr lang="ru-RU" dirty="0"/>
              <a:t> </a:t>
            </a:r>
            <a:r>
              <a:rPr lang="ru-RU" dirty="0" err="1"/>
              <a:t>переміщених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- 187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внутрішньо переміщених осіб - 264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83-4BE8-AAEC-21942470B4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83-4BE8-AAEC-21942470B4E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083-4BE8-AAEC-21942470B4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Сергіївський округ</c:v>
                </c:pt>
                <c:pt idx="1">
                  <c:v>Розбишівський округ</c:v>
                </c:pt>
                <c:pt idx="2">
                  <c:v>Качанівський округ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72</c:v>
                </c:pt>
                <c:pt idx="1">
                  <c:v>82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083-4BE8-AAEC-21942470B4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6F9-4315-BACD-7FDDC89D85F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C6F9-4315-BACD-7FDDC89D85F3}"/>
              </c:ext>
            </c:extLst>
          </c:dPt>
          <c:dPt>
            <c:idx val="2"/>
            <c:bubble3D val="0"/>
            <c:explosion val="0"/>
            <c:extLst>
              <c:ext xmlns:c16="http://schemas.microsoft.com/office/drawing/2014/chart" uri="{C3380CC4-5D6E-409C-BE32-E72D297353CC}">
                <c16:uniqueId val="{00000002-C6F9-4315-BACD-7FDDC89D85F3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C6F9-4315-BACD-7FDDC89D85F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C6F9-4315-BACD-7FDDC89D85F3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C6F9-4315-BACD-7FDDC89D85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комунальне господарства </c:v>
                </c:pt>
                <c:pt idx="1">
                  <c:v>соціальний захист</c:v>
                </c:pt>
                <c:pt idx="2">
                  <c:v>аграрної політики  і земельних відносин </c:v>
                </c:pt>
                <c:pt idx="3">
                  <c:v>житлова політика</c:v>
                </c:pt>
                <c:pt idx="4">
                  <c:v>територіальна оборона</c:v>
                </c:pt>
                <c:pt idx="5">
                  <c:v>Інші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64</c:v>
                </c:pt>
                <c:pt idx="1">
                  <c:v>152</c:v>
                </c:pt>
                <c:pt idx="2">
                  <c:v>94</c:v>
                </c:pt>
                <c:pt idx="3">
                  <c:v>83</c:v>
                </c:pt>
                <c:pt idx="4">
                  <c:v>17</c:v>
                </c:pt>
                <c:pt idx="5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6F9-4315-BACD-7FDDC89D85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5368101395147695"/>
          <c:y val="5.8660148301925596E-4"/>
          <c:w val="0.43745041412913799"/>
          <c:h val="0.99941343001196503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lang="ru-RU"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92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192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Дохід на 1-го жителя громади</a:t>
            </a:r>
          </a:p>
          <a:p>
            <a:pPr>
              <a:defRPr lang="ru-RU" sz="192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192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(грн) </a:t>
            </a:r>
            <a:endParaRPr lang="ru-RU" sz="192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0236861997876601"/>
          <c:y val="1.08778069407991E-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1610236220472501E-2"/>
          <c:y val="6.8168068320436107E-2"/>
          <c:w val="0.95276476377952801"/>
          <c:h val="0.793617090495686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рік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4.1603106365275299E-3"/>
                  <c:y val="8.48907484890748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D1-445E-AA2E-51565266AB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21131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D1-445E-AA2E-51565266AB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рік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82D1-445E-AA2E-51565266AB4D}"/>
              </c:ext>
            </c:extLst>
          </c:dPt>
          <c:dLbls>
            <c:dLbl>
              <c:idx val="0"/>
              <c:layout>
                <c:manualLayout>
                  <c:x val="0.13522669325188869"/>
                  <c:y val="-9.3274323973101689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2000" dirty="0"/>
                      <a:t>30188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41880460407711"/>
                      <c:h val="5.067410506741050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82D1-445E-AA2E-51565266AB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25091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D1-445E-AA2E-51565266AB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рік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30188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2D1-445E-AA2E-51565266AB4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 рік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36955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D8-4E93-AA67-E6A9CFCC1C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7770240"/>
        <c:axId val="107771776"/>
      </c:barChart>
      <c:catAx>
        <c:axId val="10777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771776"/>
        <c:crosses val="autoZero"/>
        <c:auto val="1"/>
        <c:lblAlgn val="ctr"/>
        <c:lblOffset val="100"/>
        <c:noMultiLvlLbl val="0"/>
      </c:catAx>
      <c:valAx>
        <c:axId val="107771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7770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ru-RU"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ru-RU"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6242652107991001"/>
          <c:y val="0.91069490130719999"/>
          <c:w val="0.837573392356603"/>
          <c:h val="4.37799668346895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 sz="16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Видатки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9032082653616146E-2"/>
                  <c:y val="5.2219321148825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C9-43CB-B569-66C6D84B3E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59136909</c:v>
                </c:pt>
                <c:pt idx="1">
                  <c:v>80813512</c:v>
                </c:pt>
                <c:pt idx="2" formatCode="#,##0">
                  <c:v>92674307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29-4234-B503-E2DFD0B52A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Доходи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8183795541054899E-2"/>
                  <c:y val="5.40842969041402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29-4234-B503-E2DFD0B52A01}"/>
                </c:ext>
              </c:extLst>
            </c:dLbl>
            <c:dLbl>
              <c:idx val="1"/>
              <c:layout>
                <c:manualLayout>
                  <c:x val="-6.5252854812398045E-3"/>
                  <c:y val="2.33121969414394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29-4234-B503-E2DFD0B52A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69753690</c:v>
                </c:pt>
                <c:pt idx="1">
                  <c:v>82594399</c:v>
                </c:pt>
                <c:pt idx="2" formatCode="#,##0">
                  <c:v>101109753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29-4234-B503-E2DFD0B52A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3790847"/>
        <c:axId val="742327511"/>
      </c:barChart>
      <c:catAx>
        <c:axId val="943790847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2327511"/>
        <c:crosses val="autoZero"/>
        <c:auto val="1"/>
        <c:lblAlgn val="ctr"/>
        <c:lblOffset val="100"/>
        <c:noMultiLvlLbl val="0"/>
      </c:catAx>
      <c:valAx>
        <c:axId val="742327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3790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21989710121401335"/>
          <c:y val="0.9415616455253798"/>
          <c:w val="0.23245133623427328"/>
          <c:h val="4.7248499942729089E-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 sz="1200"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24-4D88-BB18-3EF931E176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24-4D88-BB18-3EF931E176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124-4D88-BB18-3EF931E176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124-4D88-BB18-3EF931E1760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124-4D88-BB18-3EF931E176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ПДФО</c:v>
                </c:pt>
                <c:pt idx="1">
                  <c:v>Рента</c:v>
                </c:pt>
                <c:pt idx="2">
                  <c:v>Податок на майно</c:v>
                </c:pt>
                <c:pt idx="3">
                  <c:v>Єдиний</c:v>
                </c:pt>
                <c:pt idx="4">
                  <c:v>Неподаткові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33005805</c:v>
                </c:pt>
                <c:pt idx="1">
                  <c:v>19125603</c:v>
                </c:pt>
                <c:pt idx="2">
                  <c:v>23107409</c:v>
                </c:pt>
                <c:pt idx="3">
                  <c:v>4034089</c:v>
                </c:pt>
                <c:pt idx="4">
                  <c:v>7631902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16-4E84-9134-A6A6102F8C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1666666666666666E-3"/>
          <c:y val="0.937041383877107"/>
          <c:w val="0.9"/>
          <c:h val="4.66686548115511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668632248746599"/>
          <c:y val="0"/>
          <c:w val="0.85331367751253495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Юридичні особи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Орендна плата</c:v>
                </c:pt>
                <c:pt idx="1">
                  <c:v>Земельний податок</c:v>
                </c:pt>
                <c:pt idx="2">
                  <c:v>Єдиний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10311776</c:v>
                </c:pt>
                <c:pt idx="1">
                  <c:v>10141028</c:v>
                </c:pt>
                <c:pt idx="2">
                  <c:v>260942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B1-46EC-B8B9-007665E7150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Фізичні особи</c:v>
                </c:pt>
              </c:strCache>
            </c:strRef>
          </c:tx>
          <c:spPr>
            <a:solidFill>
              <a:srgbClr val="2C3C43">
                <a:lumMod val="60000"/>
                <a:lumOff val="40000"/>
              </a:srgbClr>
            </a:solidFill>
          </c:spPr>
          <c:invertIfNegative val="0"/>
          <c:dLbls>
            <c:spPr>
              <a:solidFill>
                <a:srgbClr val="2C3C43">
                  <a:lumMod val="60000"/>
                  <a:lumOff val="40000"/>
                </a:srgbClr>
              </a:solidFill>
              <a:ln>
                <a:solidFill>
                  <a:srgbClr val="FF0000"/>
                </a:solidFill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Орендна плата</c:v>
                </c:pt>
                <c:pt idx="1">
                  <c:v>Земельний податок</c:v>
                </c:pt>
                <c:pt idx="2">
                  <c:v>Єдиний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1009061</c:v>
                </c:pt>
                <c:pt idx="1">
                  <c:v>238369</c:v>
                </c:pt>
                <c:pt idx="2">
                  <c:v>1257696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B1-46EC-B8B9-007665E715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serLines/>
        <c:axId val="132430848"/>
        <c:axId val="132429312"/>
      </c:barChart>
      <c:catAx>
        <c:axId val="132430848"/>
        <c:scaling>
          <c:orientation val="minMax"/>
        </c:scaling>
        <c:delete val="0"/>
        <c:axPos val="l"/>
        <c:minorGridlines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2429312"/>
        <c:crosses val="autoZero"/>
        <c:auto val="1"/>
        <c:lblAlgn val="ctr"/>
        <c:lblOffset val="100"/>
        <c:noMultiLvlLbl val="0"/>
      </c:catAx>
      <c:valAx>
        <c:axId val="132429312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prstDash val="solid"/>
              <a:round/>
            </a:ln>
          </c:spPr>
        </c:majorGridlines>
        <c:numFmt formatCode="0%" sourceLinked="1"/>
        <c:majorTickMark val="out"/>
        <c:minorTickMark val="none"/>
        <c:tickLblPos val="nextTo"/>
        <c:crossAx val="132430848"/>
        <c:crosses val="autoZero"/>
        <c:crossBetween val="between"/>
      </c:valAx>
      <c:spPr>
        <a:noFill/>
        <a:ln>
          <a:noFill/>
        </a:ln>
      </c:spPr>
    </c:plotArea>
    <c:legend>
      <c:legendPos val="t"/>
      <c:overlay val="0"/>
      <c:spPr>
        <a:ln>
          <a:noFill/>
        </a:ln>
      </c:spPr>
      <c:txPr>
        <a:bodyPr rot="0" spcFirstLastPara="0" vertOverflow="ellipsis" vert="horz" wrap="square" anchor="ctr" anchorCtr="1"/>
        <a:lstStyle/>
        <a:p>
          <a:pPr>
            <a:defRPr lang="ru-RU"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lang="ru-RU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38932315408501"/>
          <c:y val="6.3010408464313106E-2"/>
          <c:w val="0.80337773403324586"/>
          <c:h val="0.89622490111152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 cap="rnd" cmpd="sng" algn="ctr">
              <a:solidFill>
                <a:schemeClr val="accent2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1.0172745861146901E-2"/>
                  <c:y val="9.10009937384165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41-4129-9986-673231A93DCC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41-4129-9986-673231A93DCC}"/>
                </c:ext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41-4129-9986-673231A93DCC}"/>
                </c:ext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41-4129-9986-673231A93DCC}"/>
                </c:ext>
              </c:extLst>
            </c:dLbl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141-4129-9986-673231A93DCC}"/>
                </c:ext>
              </c:extLst>
            </c:dLbl>
            <c:dLbl>
              <c:idx val="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41-4129-9986-673231A93DCC}"/>
                </c:ext>
              </c:extLst>
            </c:dLbl>
            <c:dLbl>
              <c:idx val="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141-4129-9986-673231A93DCC}"/>
                </c:ext>
              </c:extLst>
            </c:dLbl>
            <c:dLbl>
              <c:idx val="7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141-4129-9986-673231A93DCC}"/>
                </c:ext>
              </c:extLst>
            </c:dLbl>
            <c:dLbl>
              <c:idx val="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141-4129-9986-673231A93DCC}"/>
                </c:ext>
              </c:extLst>
            </c:dLbl>
            <c:dLbl>
              <c:idx val="9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141-4129-9986-673231A93DCC}"/>
                </c:ext>
              </c:extLst>
            </c:dLbl>
            <c:dLbl>
              <c:idx val="1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141-4129-9986-673231A93DCC}"/>
                </c:ext>
              </c:extLst>
            </c:dLbl>
            <c:dLbl>
              <c:idx val="1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AF-465D-811E-8E571E1275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Лист1!$A$2:$A$13</c:f>
              <c:strCache>
                <c:ptCount val="12"/>
                <c:pt idx="0">
                  <c:v>Січень</c:v>
                </c:pt>
                <c:pt idx="1">
                  <c:v>Лютий </c:v>
                </c:pt>
                <c:pt idx="2">
                  <c:v>Березень</c:v>
                </c:pt>
                <c:pt idx="3">
                  <c:v>Квітень</c:v>
                </c:pt>
                <c:pt idx="4">
                  <c:v>Травень</c:v>
                </c:pt>
                <c:pt idx="5">
                  <c:v>Червень</c:v>
                </c:pt>
                <c:pt idx="6">
                  <c:v>Липень</c:v>
                </c:pt>
                <c:pt idx="7">
                  <c:v>Серпень</c:v>
                </c:pt>
                <c:pt idx="8">
                  <c:v>Вересень</c:v>
                </c:pt>
                <c:pt idx="9">
                  <c:v>Жовтень</c:v>
                </c:pt>
                <c:pt idx="10">
                  <c:v>Листопад</c:v>
                </c:pt>
                <c:pt idx="11">
                  <c:v>Грудень</c:v>
                </c:pt>
              </c:strCache>
            </c:strRef>
          </c:cat>
          <c:val>
            <c:numRef>
              <c:f>Лист1!$B$2:$B$13</c:f>
              <c:numCache>
                <c:formatCode>#\ ##0.000</c:formatCode>
                <c:ptCount val="12"/>
                <c:pt idx="0" formatCode="#,##0">
                  <c:v>4124281</c:v>
                </c:pt>
                <c:pt idx="1">
                  <c:v>2495065</c:v>
                </c:pt>
                <c:pt idx="2">
                  <c:v>2330093</c:v>
                </c:pt>
                <c:pt idx="3">
                  <c:v>2067472</c:v>
                </c:pt>
                <c:pt idx="4">
                  <c:v>1100418</c:v>
                </c:pt>
                <c:pt idx="5">
                  <c:v>972511</c:v>
                </c:pt>
                <c:pt idx="6" formatCode="#,##0">
                  <c:v>668632</c:v>
                </c:pt>
                <c:pt idx="7" formatCode="#,##0">
                  <c:v>712412</c:v>
                </c:pt>
                <c:pt idx="8" formatCode="#,##0.00">
                  <c:v>1236473</c:v>
                </c:pt>
                <c:pt idx="9" formatCode="#,##0.00">
                  <c:v>1289737</c:v>
                </c:pt>
                <c:pt idx="10" formatCode="0.000">
                  <c:v>1160958</c:v>
                </c:pt>
                <c:pt idx="11" formatCode="#,##0">
                  <c:v>967553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141-4129-9986-673231A93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343296"/>
        <c:axId val="132344832"/>
      </c:barChart>
      <c:catAx>
        <c:axId val="132343296"/>
        <c:scaling>
          <c:orientation val="minMax"/>
        </c:scaling>
        <c:delete val="0"/>
        <c:axPos val="l"/>
        <c:numFmt formatCode="General" sourceLinked="0"/>
        <c:majorTickMark val="out"/>
        <c:minorTickMark val="out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344832"/>
        <c:crosses val="autoZero"/>
        <c:auto val="1"/>
        <c:lblAlgn val="ctr"/>
        <c:lblOffset val="100"/>
        <c:noMultiLvlLbl val="0"/>
      </c:catAx>
      <c:valAx>
        <c:axId val="132344832"/>
        <c:scaling>
          <c:orientation val="minMax"/>
        </c:scaling>
        <c:delete val="1"/>
        <c:axPos val="b"/>
        <c:majorGridlines/>
        <c:numFmt formatCode="#,##0" sourceLinked="1"/>
        <c:majorTickMark val="out"/>
        <c:minorTickMark val="none"/>
        <c:tickLblPos val="nextTo"/>
        <c:crossAx val="132343296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zero"/>
    <c:showDLblsOverMax val="0"/>
  </c:chart>
  <c:txPr>
    <a:bodyPr/>
    <a:lstStyle/>
    <a:p>
      <a:pPr>
        <a:defRPr lang="ru-RU"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 rot="0" spcFirstLastPara="0" vertOverflow="ellipsis" vert="horz" wrap="square" anchor="ctr" anchorCtr="1"/>
        <a:lstStyle/>
        <a:p>
          <a:pPr>
            <a:defRPr lang="ru-RU" sz="2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Видатки</c:v>
                </c:pt>
              </c:strCache>
            </c:strRef>
          </c:tx>
          <c:explosion val="23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5159-47A8-96E8-56CFB19C154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5159-47A8-96E8-56CFB19C154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5159-47A8-96E8-56CFB19C154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5159-47A8-96E8-56CFB19C1540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5159-47A8-96E8-56CFB19C1540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5159-47A8-96E8-56CFB19C1540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5159-47A8-96E8-56CFB19C1540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5159-47A8-96E8-56CFB19C1540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5159-47A8-96E8-56CFB19C1540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5159-47A8-96E8-56CFB19C1540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A-5159-47A8-96E8-56CFB19C1540}"/>
              </c:ext>
            </c:extLst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Органи місцевого самоврядування </c:v>
                </c:pt>
                <c:pt idx="1">
                  <c:v>Дошкільна освіта </c:v>
                </c:pt>
                <c:pt idx="2">
                  <c:v>Загальна середня освіта </c:v>
                </c:pt>
                <c:pt idx="3">
                  <c:v>Пільговий проїзд </c:v>
                </c:pt>
                <c:pt idx="4">
                  <c:v>ЦНСП </c:v>
                </c:pt>
                <c:pt idx="5">
                  <c:v>Соціальні виплати </c:v>
                </c:pt>
                <c:pt idx="6">
                  <c:v>СБК </c:v>
                </c:pt>
                <c:pt idx="7">
                  <c:v>Благоустрій </c:v>
                </c:pt>
                <c:pt idx="8">
                  <c:v>Дороги </c:v>
                </c:pt>
                <c:pt idx="9">
                  <c:v>Субвенції з місцевого бюджету </c:v>
                </c:pt>
                <c:pt idx="10">
                  <c:v>Територіальна оборона та мобілізаційна підготовка </c:v>
                </c:pt>
              </c:strCache>
            </c:strRef>
          </c:cat>
          <c:val>
            <c:numRef>
              <c:f>Лист1!$B$2:$B$12</c:f>
              <c:numCache>
                <c:formatCode>0.000</c:formatCode>
                <c:ptCount val="11"/>
                <c:pt idx="0">
                  <c:v>10741.638999999999</c:v>
                </c:pt>
                <c:pt idx="1">
                  <c:v>4800.5110000000004</c:v>
                </c:pt>
                <c:pt idx="2">
                  <c:v>21245.113000000001</c:v>
                </c:pt>
                <c:pt idx="3">
                  <c:v>654.99900000000002</c:v>
                </c:pt>
                <c:pt idx="4">
                  <c:v>1805.05</c:v>
                </c:pt>
                <c:pt idx="5">
                  <c:v>202.15600000000001</c:v>
                </c:pt>
                <c:pt idx="6">
                  <c:v>3075.377</c:v>
                </c:pt>
                <c:pt idx="7">
                  <c:v>9277.5169999999998</c:v>
                </c:pt>
                <c:pt idx="8">
                  <c:v>25103.597000000002</c:v>
                </c:pt>
                <c:pt idx="9">
                  <c:v>4002.3029999999999</c:v>
                </c:pt>
                <c:pt idx="10">
                  <c:v>2869.91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159-47A8-96E8-56CFB19C15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644619625244904"/>
          <c:y val="0"/>
          <c:w val="0.33406954574885001"/>
          <c:h val="0.92796403506316205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lang="ru-RU"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150780-87D6-4A6F-A153-A9A84B265981}" type="doc">
      <dgm:prSet loTypeId="urn:microsoft.com/office/officeart/2005/8/layout/hList1" loCatId="list" qsTypeId="urn:microsoft.com/office/officeart/2005/8/quickstyle/simple1#1" qsCatId="simple" csTypeId="urn:microsoft.com/office/officeart/2005/8/colors/colorful4#1" csCatId="colorful" phldr="1"/>
      <dgm:spPr/>
      <dgm:t>
        <a:bodyPr/>
        <a:lstStyle/>
        <a:p>
          <a:endParaRPr lang="uk-UA"/>
        </a:p>
      </dgm:t>
    </dgm:pt>
    <dgm:pt modelId="{517F9A65-6BF6-4DAA-BBAF-86FCB9490835}">
      <dgm:prSet phldrT="[Текст]" custT="1"/>
      <dgm:spPr/>
      <dgm:t>
        <a:bodyPr/>
        <a:lstStyle/>
        <a:p>
          <a:r>
            <a:rPr lang="uk-UA" sz="1600" dirty="0"/>
            <a:t>Підвищення економічної ефективності використання ресурсного потенціалу громади</a:t>
          </a:r>
        </a:p>
      </dgm:t>
    </dgm:pt>
    <dgm:pt modelId="{4D396DBA-05F6-4392-BA4A-54DFA2122248}" type="parTrans" cxnId="{48CE14BD-E676-42FE-80A5-213A9BFC3718}">
      <dgm:prSet/>
      <dgm:spPr/>
      <dgm:t>
        <a:bodyPr/>
        <a:lstStyle/>
        <a:p>
          <a:endParaRPr lang="uk-UA"/>
        </a:p>
      </dgm:t>
    </dgm:pt>
    <dgm:pt modelId="{9FFE8C6B-19ED-4BA9-BC4D-BC5C7D806B54}" type="sibTrans" cxnId="{48CE14BD-E676-42FE-80A5-213A9BFC3718}">
      <dgm:prSet/>
      <dgm:spPr/>
      <dgm:t>
        <a:bodyPr/>
        <a:lstStyle/>
        <a:p>
          <a:endParaRPr lang="uk-UA"/>
        </a:p>
      </dgm:t>
    </dgm:pt>
    <dgm:pt modelId="{4BCEAB04-0201-404E-997A-59F4D0F806F3}">
      <dgm:prSet phldrT="[Текст]"/>
      <dgm:spPr/>
      <dgm:t>
        <a:bodyPr/>
        <a:lstStyle/>
        <a:p>
          <a:r>
            <a:rPr lang="uk-UA" dirty="0"/>
            <a:t> Розвиток </a:t>
          </a:r>
          <a:r>
            <a:rPr lang="uk-UA" dirty="0" err="1"/>
            <a:t>баготоукладної</a:t>
          </a:r>
          <a:r>
            <a:rPr lang="uk-UA" dirty="0"/>
            <a:t> місцевої економіки</a:t>
          </a:r>
        </a:p>
      </dgm:t>
    </dgm:pt>
    <dgm:pt modelId="{9548545F-3401-4695-BA5C-B22CDB95310A}" type="parTrans" cxnId="{DEA7FD32-CD4E-47BA-B8C1-40F124F60438}">
      <dgm:prSet/>
      <dgm:spPr/>
      <dgm:t>
        <a:bodyPr/>
        <a:lstStyle/>
        <a:p>
          <a:endParaRPr lang="uk-UA"/>
        </a:p>
      </dgm:t>
    </dgm:pt>
    <dgm:pt modelId="{AD36EC0C-334D-4F68-85E0-FB4825429787}" type="sibTrans" cxnId="{DEA7FD32-CD4E-47BA-B8C1-40F124F60438}">
      <dgm:prSet/>
      <dgm:spPr/>
      <dgm:t>
        <a:bodyPr/>
        <a:lstStyle/>
        <a:p>
          <a:endParaRPr lang="uk-UA"/>
        </a:p>
      </dgm:t>
    </dgm:pt>
    <dgm:pt modelId="{E89D83D7-A1B3-403A-9066-A3767FF89C45}">
      <dgm:prSet phldrT="[Текст]"/>
      <dgm:spPr/>
      <dgm:t>
        <a:bodyPr/>
        <a:lstStyle/>
        <a:p>
          <a:r>
            <a:rPr lang="uk-UA" dirty="0"/>
            <a:t>Розвиток людського капіталу</a:t>
          </a:r>
        </a:p>
      </dgm:t>
    </dgm:pt>
    <dgm:pt modelId="{E2EC5E05-1D47-47DE-80B0-FC2DDBA782C5}" type="parTrans" cxnId="{F5D6313B-4141-402F-977D-8CB6EBE34723}">
      <dgm:prSet/>
      <dgm:spPr/>
      <dgm:t>
        <a:bodyPr/>
        <a:lstStyle/>
        <a:p>
          <a:endParaRPr lang="uk-UA"/>
        </a:p>
      </dgm:t>
    </dgm:pt>
    <dgm:pt modelId="{D91CF3A6-B720-43AB-BFC9-DC34141F957E}" type="sibTrans" cxnId="{F5D6313B-4141-402F-977D-8CB6EBE34723}">
      <dgm:prSet/>
      <dgm:spPr/>
      <dgm:t>
        <a:bodyPr/>
        <a:lstStyle/>
        <a:p>
          <a:endParaRPr lang="uk-UA"/>
        </a:p>
      </dgm:t>
    </dgm:pt>
    <dgm:pt modelId="{621CA1B0-E7CE-4616-82AF-5914B6930F47}">
      <dgm:prSet phldrT="[Текст]"/>
      <dgm:spPr/>
      <dgm:t>
        <a:bodyPr/>
        <a:lstStyle/>
        <a:p>
          <a:r>
            <a:rPr lang="uk-UA" dirty="0"/>
            <a:t> Створення безпечних умов для життя</a:t>
          </a:r>
        </a:p>
      </dgm:t>
    </dgm:pt>
    <dgm:pt modelId="{66C0964E-B439-48D5-8432-59EAC9B7A53B}" type="parTrans" cxnId="{E7460568-4504-482A-ADD9-F351652771EA}">
      <dgm:prSet/>
      <dgm:spPr/>
      <dgm:t>
        <a:bodyPr/>
        <a:lstStyle/>
        <a:p>
          <a:endParaRPr lang="uk-UA"/>
        </a:p>
      </dgm:t>
    </dgm:pt>
    <dgm:pt modelId="{EC56A4AF-5C01-4CAF-BE74-1656BCA753CB}" type="sibTrans" cxnId="{E7460568-4504-482A-ADD9-F351652771EA}">
      <dgm:prSet/>
      <dgm:spPr/>
      <dgm:t>
        <a:bodyPr/>
        <a:lstStyle/>
        <a:p>
          <a:endParaRPr lang="uk-UA"/>
        </a:p>
      </dgm:t>
    </dgm:pt>
    <dgm:pt modelId="{43CF01F3-907B-44B6-87BD-8B8CE5C48D25}">
      <dgm:prSet phldrT="[Текст]"/>
      <dgm:spPr/>
      <dgm:t>
        <a:bodyPr/>
        <a:lstStyle/>
        <a:p>
          <a:r>
            <a:rPr lang="uk-UA" dirty="0"/>
            <a:t>Оновлення інфраструктури території</a:t>
          </a:r>
        </a:p>
      </dgm:t>
    </dgm:pt>
    <dgm:pt modelId="{8D752F09-BCA6-42FC-8339-D5042F2AD464}" type="parTrans" cxnId="{E269428B-4D50-497D-ACEC-DD872C53556E}">
      <dgm:prSet/>
      <dgm:spPr/>
      <dgm:t>
        <a:bodyPr/>
        <a:lstStyle/>
        <a:p>
          <a:endParaRPr lang="uk-UA"/>
        </a:p>
      </dgm:t>
    </dgm:pt>
    <dgm:pt modelId="{7B9382FD-7912-4DD3-8B2C-BB9869006A37}" type="sibTrans" cxnId="{E269428B-4D50-497D-ACEC-DD872C53556E}">
      <dgm:prSet/>
      <dgm:spPr/>
      <dgm:t>
        <a:bodyPr/>
        <a:lstStyle/>
        <a:p>
          <a:endParaRPr lang="uk-UA"/>
        </a:p>
      </dgm:t>
    </dgm:pt>
    <dgm:pt modelId="{5ABEE09B-3519-463B-944C-D88384FF3C1D}">
      <dgm:prSet phldrT="[Текст]"/>
      <dgm:spPr/>
      <dgm:t>
        <a:bodyPr/>
        <a:lstStyle/>
        <a:p>
          <a:r>
            <a:rPr lang="uk-UA" dirty="0"/>
            <a:t> Оновлення діючої мережі доріг</a:t>
          </a:r>
        </a:p>
      </dgm:t>
    </dgm:pt>
    <dgm:pt modelId="{CD069938-0075-4AA4-A925-17290F7F3D93}" type="parTrans" cxnId="{7C70D6B2-D316-4829-A0E7-05435D9EBE6C}">
      <dgm:prSet/>
      <dgm:spPr/>
      <dgm:t>
        <a:bodyPr/>
        <a:lstStyle/>
        <a:p>
          <a:endParaRPr lang="uk-UA"/>
        </a:p>
      </dgm:t>
    </dgm:pt>
    <dgm:pt modelId="{93B737D5-242D-4D1F-8844-4649E1856D94}" type="sibTrans" cxnId="{7C70D6B2-D316-4829-A0E7-05435D9EBE6C}">
      <dgm:prSet/>
      <dgm:spPr/>
      <dgm:t>
        <a:bodyPr/>
        <a:lstStyle/>
        <a:p>
          <a:endParaRPr lang="uk-UA"/>
        </a:p>
      </dgm:t>
    </dgm:pt>
    <dgm:pt modelId="{CE01616B-259D-426D-9859-808C55F7B6E0}">
      <dgm:prSet phldrT="[Текст]"/>
      <dgm:spPr/>
      <dgm:t>
        <a:bodyPr/>
        <a:lstStyle/>
        <a:p>
          <a:r>
            <a:rPr lang="uk-UA" dirty="0"/>
            <a:t>Зростання малого і середнього бізнесу</a:t>
          </a:r>
        </a:p>
      </dgm:t>
    </dgm:pt>
    <dgm:pt modelId="{DD57887D-F41D-41F6-8A6A-33682BC5BD36}" type="parTrans" cxnId="{4A209D91-545C-4C75-994B-AFD1C281E86E}">
      <dgm:prSet/>
      <dgm:spPr/>
      <dgm:t>
        <a:bodyPr/>
        <a:lstStyle/>
        <a:p>
          <a:endParaRPr lang="uk-UA"/>
        </a:p>
      </dgm:t>
    </dgm:pt>
    <dgm:pt modelId="{29B0A710-B37D-41D7-8DC7-65952DA9CEC2}" type="sibTrans" cxnId="{4A209D91-545C-4C75-994B-AFD1C281E86E}">
      <dgm:prSet/>
      <dgm:spPr/>
      <dgm:t>
        <a:bodyPr/>
        <a:lstStyle/>
        <a:p>
          <a:endParaRPr lang="uk-UA"/>
        </a:p>
      </dgm:t>
    </dgm:pt>
    <dgm:pt modelId="{CCFBAC02-D947-40F2-B263-DFB42E069430}">
      <dgm:prSet phldrT="[Текст]"/>
      <dgm:spPr/>
      <dgm:t>
        <a:bodyPr/>
        <a:lstStyle/>
        <a:p>
          <a:r>
            <a:rPr lang="uk-UA" dirty="0"/>
            <a:t>Підвищення ефективності використання земельних, лісових, водних ресурсів громади</a:t>
          </a:r>
        </a:p>
      </dgm:t>
    </dgm:pt>
    <dgm:pt modelId="{C7C36C59-AC7E-4511-8EFD-762735CF3F0A}" type="parTrans" cxnId="{1DD03C02-AC22-4324-804E-EDC429839FD8}">
      <dgm:prSet/>
      <dgm:spPr/>
      <dgm:t>
        <a:bodyPr/>
        <a:lstStyle/>
        <a:p>
          <a:endParaRPr lang="uk-UA"/>
        </a:p>
      </dgm:t>
    </dgm:pt>
    <dgm:pt modelId="{3883534A-05BC-4A5C-854A-B1C93EA43357}" type="sibTrans" cxnId="{1DD03C02-AC22-4324-804E-EDC429839FD8}">
      <dgm:prSet/>
      <dgm:spPr/>
      <dgm:t>
        <a:bodyPr/>
        <a:lstStyle/>
        <a:p>
          <a:endParaRPr lang="uk-UA"/>
        </a:p>
      </dgm:t>
    </dgm:pt>
    <dgm:pt modelId="{CF8A580F-5A5C-4EA3-90E2-495B88A87370}">
      <dgm:prSet phldrT="[Текст]"/>
      <dgm:spPr/>
      <dgm:t>
        <a:bodyPr/>
        <a:lstStyle/>
        <a:p>
          <a:r>
            <a:rPr lang="uk-UA" dirty="0"/>
            <a:t>Розвиток спроможностей для громадянської активності жителів громади, молоді</a:t>
          </a:r>
        </a:p>
      </dgm:t>
    </dgm:pt>
    <dgm:pt modelId="{7C5C9CEC-D29F-49AB-9F0A-4B69FBECBFB8}" type="parTrans" cxnId="{8490F2D8-BEFE-4DB1-9904-62842AAEA97C}">
      <dgm:prSet/>
      <dgm:spPr/>
      <dgm:t>
        <a:bodyPr/>
        <a:lstStyle/>
        <a:p>
          <a:endParaRPr lang="uk-UA"/>
        </a:p>
      </dgm:t>
    </dgm:pt>
    <dgm:pt modelId="{A3A04624-C96E-49D2-A3B8-E7738765A3D5}" type="sibTrans" cxnId="{8490F2D8-BEFE-4DB1-9904-62842AAEA97C}">
      <dgm:prSet/>
      <dgm:spPr/>
      <dgm:t>
        <a:bodyPr/>
        <a:lstStyle/>
        <a:p>
          <a:endParaRPr lang="uk-UA"/>
        </a:p>
      </dgm:t>
    </dgm:pt>
    <dgm:pt modelId="{A0721BF3-2113-47DB-AA14-AFEF1AF072AF}">
      <dgm:prSet phldrT="[Текст]"/>
      <dgm:spPr/>
      <dgm:t>
        <a:bodyPr/>
        <a:lstStyle/>
        <a:p>
          <a:r>
            <a:rPr lang="uk-UA" dirty="0"/>
            <a:t>Створення умов для молодих сімей</a:t>
          </a:r>
        </a:p>
      </dgm:t>
    </dgm:pt>
    <dgm:pt modelId="{EF185A71-49B6-45C4-A00C-299F8CC1749D}" type="parTrans" cxnId="{F6100640-898B-4D02-B959-BA60CA6412AF}">
      <dgm:prSet/>
      <dgm:spPr/>
      <dgm:t>
        <a:bodyPr/>
        <a:lstStyle/>
        <a:p>
          <a:endParaRPr lang="uk-UA"/>
        </a:p>
      </dgm:t>
    </dgm:pt>
    <dgm:pt modelId="{9A74658B-2C0A-49BC-B8EF-1BA4490343E5}" type="sibTrans" cxnId="{F6100640-898B-4D02-B959-BA60CA6412AF}">
      <dgm:prSet/>
      <dgm:spPr/>
      <dgm:t>
        <a:bodyPr/>
        <a:lstStyle/>
        <a:p>
          <a:endParaRPr lang="uk-UA"/>
        </a:p>
      </dgm:t>
    </dgm:pt>
    <dgm:pt modelId="{DB407CBE-E144-40E4-A0A8-F3107798F526}">
      <dgm:prSet phldrT="[Текст]"/>
      <dgm:spPr/>
      <dgm:t>
        <a:bodyPr/>
        <a:lstStyle/>
        <a:p>
          <a:r>
            <a:rPr lang="uk-UA" dirty="0"/>
            <a:t>Поліпшення соціальної інфраструктури території</a:t>
          </a:r>
        </a:p>
      </dgm:t>
    </dgm:pt>
    <dgm:pt modelId="{10E14351-90D6-46E6-BE13-76A88243B8FC}" type="parTrans" cxnId="{1ACBA9C9-6A38-465B-B267-E142D5E73AE7}">
      <dgm:prSet/>
      <dgm:spPr/>
      <dgm:t>
        <a:bodyPr/>
        <a:lstStyle/>
        <a:p>
          <a:endParaRPr lang="uk-UA"/>
        </a:p>
      </dgm:t>
    </dgm:pt>
    <dgm:pt modelId="{17F87C85-FFE0-4CE9-827E-1CB330DF61D7}" type="sibTrans" cxnId="{1ACBA9C9-6A38-465B-B267-E142D5E73AE7}">
      <dgm:prSet/>
      <dgm:spPr/>
      <dgm:t>
        <a:bodyPr/>
        <a:lstStyle/>
        <a:p>
          <a:endParaRPr lang="uk-UA"/>
        </a:p>
      </dgm:t>
    </dgm:pt>
    <dgm:pt modelId="{E2462E81-2BBE-447B-8C3D-961F88E55D2F}">
      <dgm:prSet phldrT="[Текст]"/>
      <dgm:spPr/>
      <dgm:t>
        <a:bodyPr/>
        <a:lstStyle/>
        <a:p>
          <a:r>
            <a:rPr lang="uk-UA" dirty="0"/>
            <a:t>Впровадження високошвидкісного Інтернету</a:t>
          </a:r>
        </a:p>
      </dgm:t>
    </dgm:pt>
    <dgm:pt modelId="{D9ADC998-7424-4CA1-83E0-A52E782F4919}" type="parTrans" cxnId="{9C03C6C1-4C20-41E2-978E-7F44BE4E6809}">
      <dgm:prSet/>
      <dgm:spPr/>
      <dgm:t>
        <a:bodyPr/>
        <a:lstStyle/>
        <a:p>
          <a:endParaRPr lang="uk-UA"/>
        </a:p>
      </dgm:t>
    </dgm:pt>
    <dgm:pt modelId="{1E0F9BAB-F6F7-4E8F-A174-AE4314C7D65E}" type="sibTrans" cxnId="{9C03C6C1-4C20-41E2-978E-7F44BE4E6809}">
      <dgm:prSet/>
      <dgm:spPr/>
      <dgm:t>
        <a:bodyPr/>
        <a:lstStyle/>
        <a:p>
          <a:endParaRPr lang="uk-UA"/>
        </a:p>
      </dgm:t>
    </dgm:pt>
    <dgm:pt modelId="{FB96BBBE-44C0-498F-B3DB-258E2D71575A}">
      <dgm:prSet phldrT="[Текст]"/>
      <dgm:spPr/>
      <dgm:t>
        <a:bodyPr/>
        <a:lstStyle/>
        <a:p>
          <a:r>
            <a:rPr lang="uk-UA" dirty="0"/>
            <a:t>Розвиток системи поводження з ТПВ</a:t>
          </a:r>
        </a:p>
      </dgm:t>
    </dgm:pt>
    <dgm:pt modelId="{042F31C7-17B4-4389-94EF-BAF8B104D63D}" type="parTrans" cxnId="{E3515A08-2359-418A-A613-3EEBB4D409AB}">
      <dgm:prSet/>
      <dgm:spPr/>
      <dgm:t>
        <a:bodyPr/>
        <a:lstStyle/>
        <a:p>
          <a:endParaRPr lang="uk-UA"/>
        </a:p>
      </dgm:t>
    </dgm:pt>
    <dgm:pt modelId="{F0086555-6C05-4FB8-81DF-CF1E597A3017}" type="sibTrans" cxnId="{E3515A08-2359-418A-A613-3EEBB4D409AB}">
      <dgm:prSet/>
      <dgm:spPr/>
      <dgm:t>
        <a:bodyPr/>
        <a:lstStyle/>
        <a:p>
          <a:endParaRPr lang="uk-UA"/>
        </a:p>
      </dgm:t>
    </dgm:pt>
    <dgm:pt modelId="{499121B3-5648-4E10-B962-1135BE5A9563}" type="pres">
      <dgm:prSet presAssocID="{B3150780-87D6-4A6F-A153-A9A84B265981}" presName="Name0" presStyleCnt="0">
        <dgm:presLayoutVars>
          <dgm:dir/>
          <dgm:animLvl val="lvl"/>
          <dgm:resizeHandles val="exact"/>
        </dgm:presLayoutVars>
      </dgm:prSet>
      <dgm:spPr/>
    </dgm:pt>
    <dgm:pt modelId="{0F41B304-A43F-407E-A8D9-5FB104AF6835}" type="pres">
      <dgm:prSet presAssocID="{517F9A65-6BF6-4DAA-BBAF-86FCB9490835}" presName="composite" presStyleCnt="0"/>
      <dgm:spPr/>
    </dgm:pt>
    <dgm:pt modelId="{992C7A24-4EE0-4EF0-BBF2-1DADECB8C4E1}" type="pres">
      <dgm:prSet presAssocID="{517F9A65-6BF6-4DAA-BBAF-86FCB949083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EAE4F7E-74AC-42A1-80BD-871C84E5867F}" type="pres">
      <dgm:prSet presAssocID="{517F9A65-6BF6-4DAA-BBAF-86FCB9490835}" presName="desTx" presStyleLbl="alignAccFollowNode1" presStyleIdx="0" presStyleCnt="3" custScaleY="90760" custLinFactNeighborX="-779" custLinFactNeighborY="-4682">
        <dgm:presLayoutVars>
          <dgm:bulletEnabled val="1"/>
        </dgm:presLayoutVars>
      </dgm:prSet>
      <dgm:spPr/>
    </dgm:pt>
    <dgm:pt modelId="{3EE7A964-A968-4D78-9135-72498AA7421E}" type="pres">
      <dgm:prSet presAssocID="{9FFE8C6B-19ED-4BA9-BC4D-BC5C7D806B54}" presName="space" presStyleCnt="0"/>
      <dgm:spPr/>
    </dgm:pt>
    <dgm:pt modelId="{FA779AC5-855D-450C-9D16-E35BE2BE029A}" type="pres">
      <dgm:prSet presAssocID="{E89D83D7-A1B3-403A-9066-A3767FF89C45}" presName="composite" presStyleCnt="0"/>
      <dgm:spPr/>
    </dgm:pt>
    <dgm:pt modelId="{147179A4-7244-4EC1-A3AB-C48969D5DE19}" type="pres">
      <dgm:prSet presAssocID="{E89D83D7-A1B3-403A-9066-A3767FF89C4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A5A0800-2060-44E4-926C-381E5DE08995}" type="pres">
      <dgm:prSet presAssocID="{E89D83D7-A1B3-403A-9066-A3767FF89C45}" presName="desTx" presStyleLbl="alignAccFollowNode1" presStyleIdx="1" presStyleCnt="3">
        <dgm:presLayoutVars>
          <dgm:bulletEnabled val="1"/>
        </dgm:presLayoutVars>
      </dgm:prSet>
      <dgm:spPr/>
    </dgm:pt>
    <dgm:pt modelId="{D6F753AC-39BF-4569-9649-F90D60066724}" type="pres">
      <dgm:prSet presAssocID="{D91CF3A6-B720-43AB-BFC9-DC34141F957E}" presName="space" presStyleCnt="0"/>
      <dgm:spPr/>
    </dgm:pt>
    <dgm:pt modelId="{334E9251-A718-4638-915D-8AA1E4B26598}" type="pres">
      <dgm:prSet presAssocID="{43CF01F3-907B-44B6-87BD-8B8CE5C48D25}" presName="composite" presStyleCnt="0"/>
      <dgm:spPr/>
    </dgm:pt>
    <dgm:pt modelId="{2E4D7AD4-E04C-4294-8694-C5787D014B5B}" type="pres">
      <dgm:prSet presAssocID="{43CF01F3-907B-44B6-87BD-8B8CE5C48D2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0260ECF-125B-49BD-A150-B6719BD2AACC}" type="pres">
      <dgm:prSet presAssocID="{43CF01F3-907B-44B6-87BD-8B8CE5C48D2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DD03C02-AC22-4324-804E-EDC429839FD8}" srcId="{517F9A65-6BF6-4DAA-BBAF-86FCB9490835}" destId="{CCFBAC02-D947-40F2-B263-DFB42E069430}" srcOrd="2" destOrd="0" parTransId="{C7C36C59-AC7E-4511-8EFD-762735CF3F0A}" sibTransId="{3883534A-05BC-4A5C-854A-B1C93EA43357}"/>
    <dgm:cxn modelId="{E3515A08-2359-418A-A613-3EEBB4D409AB}" srcId="{43CF01F3-907B-44B6-87BD-8B8CE5C48D25}" destId="{FB96BBBE-44C0-498F-B3DB-258E2D71575A}" srcOrd="3" destOrd="0" parTransId="{042F31C7-17B4-4389-94EF-BAF8B104D63D}" sibTransId="{F0086555-6C05-4FB8-81DF-CF1E597A3017}"/>
    <dgm:cxn modelId="{411B4223-C0FD-4C71-A477-470394262965}" type="presOf" srcId="{CE01616B-259D-426D-9859-808C55F7B6E0}" destId="{8EAE4F7E-74AC-42A1-80BD-871C84E5867F}" srcOrd="0" destOrd="1" presId="urn:microsoft.com/office/officeart/2005/8/layout/hList1"/>
    <dgm:cxn modelId="{BFE79B25-3598-4B33-B323-3DDD2BE7C0E6}" type="presOf" srcId="{CCFBAC02-D947-40F2-B263-DFB42E069430}" destId="{8EAE4F7E-74AC-42A1-80BD-871C84E5867F}" srcOrd="0" destOrd="2" presId="urn:microsoft.com/office/officeart/2005/8/layout/hList1"/>
    <dgm:cxn modelId="{89B6532A-E028-49A8-9EEE-C5E060865106}" type="presOf" srcId="{621CA1B0-E7CE-4616-82AF-5914B6930F47}" destId="{AA5A0800-2060-44E4-926C-381E5DE08995}" srcOrd="0" destOrd="0" presId="urn:microsoft.com/office/officeart/2005/8/layout/hList1"/>
    <dgm:cxn modelId="{DEA7FD32-CD4E-47BA-B8C1-40F124F60438}" srcId="{517F9A65-6BF6-4DAA-BBAF-86FCB9490835}" destId="{4BCEAB04-0201-404E-997A-59F4D0F806F3}" srcOrd="0" destOrd="0" parTransId="{9548545F-3401-4695-BA5C-B22CDB95310A}" sibTransId="{AD36EC0C-334D-4F68-85E0-FB4825429787}"/>
    <dgm:cxn modelId="{F5D6313B-4141-402F-977D-8CB6EBE34723}" srcId="{B3150780-87D6-4A6F-A153-A9A84B265981}" destId="{E89D83D7-A1B3-403A-9066-A3767FF89C45}" srcOrd="1" destOrd="0" parTransId="{E2EC5E05-1D47-47DE-80B0-FC2DDBA782C5}" sibTransId="{D91CF3A6-B720-43AB-BFC9-DC34141F957E}"/>
    <dgm:cxn modelId="{F6100640-898B-4D02-B959-BA60CA6412AF}" srcId="{E89D83D7-A1B3-403A-9066-A3767FF89C45}" destId="{A0721BF3-2113-47DB-AA14-AFEF1AF072AF}" srcOrd="2" destOrd="0" parTransId="{EF185A71-49B6-45C4-A00C-299F8CC1749D}" sibTransId="{9A74658B-2C0A-49BC-B8EF-1BA4490343E5}"/>
    <dgm:cxn modelId="{08A6BE5D-2F49-4F34-966B-3B6FBB2E8E39}" type="presOf" srcId="{517F9A65-6BF6-4DAA-BBAF-86FCB9490835}" destId="{992C7A24-4EE0-4EF0-BBF2-1DADECB8C4E1}" srcOrd="0" destOrd="0" presId="urn:microsoft.com/office/officeart/2005/8/layout/hList1"/>
    <dgm:cxn modelId="{E7460568-4504-482A-ADD9-F351652771EA}" srcId="{E89D83D7-A1B3-403A-9066-A3767FF89C45}" destId="{621CA1B0-E7CE-4616-82AF-5914B6930F47}" srcOrd="0" destOrd="0" parTransId="{66C0964E-B439-48D5-8432-59EAC9B7A53B}" sibTransId="{EC56A4AF-5C01-4CAF-BE74-1656BCA753CB}"/>
    <dgm:cxn modelId="{CAF05F71-E7C1-4C86-9198-C0C05EDB4E6F}" type="presOf" srcId="{A0721BF3-2113-47DB-AA14-AFEF1AF072AF}" destId="{AA5A0800-2060-44E4-926C-381E5DE08995}" srcOrd="0" destOrd="2" presId="urn:microsoft.com/office/officeart/2005/8/layout/hList1"/>
    <dgm:cxn modelId="{4078FC72-A363-475F-98F5-B5E7677DD0DF}" type="presOf" srcId="{DB407CBE-E144-40E4-A0A8-F3107798F526}" destId="{F0260ECF-125B-49BD-A150-B6719BD2AACC}" srcOrd="0" destOrd="1" presId="urn:microsoft.com/office/officeart/2005/8/layout/hList1"/>
    <dgm:cxn modelId="{60FCE47A-35B9-4FDB-A706-240CE0398306}" type="presOf" srcId="{E2462E81-2BBE-447B-8C3D-961F88E55D2F}" destId="{F0260ECF-125B-49BD-A150-B6719BD2AACC}" srcOrd="0" destOrd="2" presId="urn:microsoft.com/office/officeart/2005/8/layout/hList1"/>
    <dgm:cxn modelId="{037CD47F-646E-4D89-A7E1-723C147177EB}" type="presOf" srcId="{CF8A580F-5A5C-4EA3-90E2-495B88A87370}" destId="{AA5A0800-2060-44E4-926C-381E5DE08995}" srcOrd="0" destOrd="1" presId="urn:microsoft.com/office/officeart/2005/8/layout/hList1"/>
    <dgm:cxn modelId="{B205AD84-F798-4B83-AB10-C072FA3309FD}" type="presOf" srcId="{FB96BBBE-44C0-498F-B3DB-258E2D71575A}" destId="{F0260ECF-125B-49BD-A150-B6719BD2AACC}" srcOrd="0" destOrd="3" presId="urn:microsoft.com/office/officeart/2005/8/layout/hList1"/>
    <dgm:cxn modelId="{E269428B-4D50-497D-ACEC-DD872C53556E}" srcId="{B3150780-87D6-4A6F-A153-A9A84B265981}" destId="{43CF01F3-907B-44B6-87BD-8B8CE5C48D25}" srcOrd="2" destOrd="0" parTransId="{8D752F09-BCA6-42FC-8339-D5042F2AD464}" sibTransId="{7B9382FD-7912-4DD3-8B2C-BB9869006A37}"/>
    <dgm:cxn modelId="{4A209D91-545C-4C75-994B-AFD1C281E86E}" srcId="{517F9A65-6BF6-4DAA-BBAF-86FCB9490835}" destId="{CE01616B-259D-426D-9859-808C55F7B6E0}" srcOrd="1" destOrd="0" parTransId="{DD57887D-F41D-41F6-8A6A-33682BC5BD36}" sibTransId="{29B0A710-B37D-41D7-8DC7-65952DA9CEC2}"/>
    <dgm:cxn modelId="{7C70D6B2-D316-4829-A0E7-05435D9EBE6C}" srcId="{43CF01F3-907B-44B6-87BD-8B8CE5C48D25}" destId="{5ABEE09B-3519-463B-944C-D88384FF3C1D}" srcOrd="0" destOrd="0" parTransId="{CD069938-0075-4AA4-A925-17290F7F3D93}" sibTransId="{93B737D5-242D-4D1F-8844-4649E1856D94}"/>
    <dgm:cxn modelId="{631AA1B5-4457-473D-91A6-1CF9CA3919DC}" type="presOf" srcId="{5ABEE09B-3519-463B-944C-D88384FF3C1D}" destId="{F0260ECF-125B-49BD-A150-B6719BD2AACC}" srcOrd="0" destOrd="0" presId="urn:microsoft.com/office/officeart/2005/8/layout/hList1"/>
    <dgm:cxn modelId="{48CE14BD-E676-42FE-80A5-213A9BFC3718}" srcId="{B3150780-87D6-4A6F-A153-A9A84B265981}" destId="{517F9A65-6BF6-4DAA-BBAF-86FCB9490835}" srcOrd="0" destOrd="0" parTransId="{4D396DBA-05F6-4392-BA4A-54DFA2122248}" sibTransId="{9FFE8C6B-19ED-4BA9-BC4D-BC5C7D806B54}"/>
    <dgm:cxn modelId="{552D07BE-D4D0-49D9-875B-0B2AB49B9F72}" type="presOf" srcId="{4BCEAB04-0201-404E-997A-59F4D0F806F3}" destId="{8EAE4F7E-74AC-42A1-80BD-871C84E5867F}" srcOrd="0" destOrd="0" presId="urn:microsoft.com/office/officeart/2005/8/layout/hList1"/>
    <dgm:cxn modelId="{9C03C6C1-4C20-41E2-978E-7F44BE4E6809}" srcId="{43CF01F3-907B-44B6-87BD-8B8CE5C48D25}" destId="{E2462E81-2BBE-447B-8C3D-961F88E55D2F}" srcOrd="2" destOrd="0" parTransId="{D9ADC998-7424-4CA1-83E0-A52E782F4919}" sibTransId="{1E0F9BAB-F6F7-4E8F-A174-AE4314C7D65E}"/>
    <dgm:cxn modelId="{C22A37C3-616C-4923-B328-C14CD52B1884}" type="presOf" srcId="{B3150780-87D6-4A6F-A153-A9A84B265981}" destId="{499121B3-5648-4E10-B962-1135BE5A9563}" srcOrd="0" destOrd="0" presId="urn:microsoft.com/office/officeart/2005/8/layout/hList1"/>
    <dgm:cxn modelId="{1ACBA9C9-6A38-465B-B267-E142D5E73AE7}" srcId="{43CF01F3-907B-44B6-87BD-8B8CE5C48D25}" destId="{DB407CBE-E144-40E4-A0A8-F3107798F526}" srcOrd="1" destOrd="0" parTransId="{10E14351-90D6-46E6-BE13-76A88243B8FC}" sibTransId="{17F87C85-FFE0-4CE9-827E-1CB330DF61D7}"/>
    <dgm:cxn modelId="{8490F2D8-BEFE-4DB1-9904-62842AAEA97C}" srcId="{E89D83D7-A1B3-403A-9066-A3767FF89C45}" destId="{CF8A580F-5A5C-4EA3-90E2-495B88A87370}" srcOrd="1" destOrd="0" parTransId="{7C5C9CEC-D29F-49AB-9F0A-4B69FBECBFB8}" sibTransId="{A3A04624-C96E-49D2-A3B8-E7738765A3D5}"/>
    <dgm:cxn modelId="{F18AD9E5-CD33-4125-8043-0EA73E6E44FF}" type="presOf" srcId="{43CF01F3-907B-44B6-87BD-8B8CE5C48D25}" destId="{2E4D7AD4-E04C-4294-8694-C5787D014B5B}" srcOrd="0" destOrd="0" presId="urn:microsoft.com/office/officeart/2005/8/layout/hList1"/>
    <dgm:cxn modelId="{51262DFB-39BF-4154-BB94-BCACA9AE8268}" type="presOf" srcId="{E89D83D7-A1B3-403A-9066-A3767FF89C45}" destId="{147179A4-7244-4EC1-A3AB-C48969D5DE19}" srcOrd="0" destOrd="0" presId="urn:microsoft.com/office/officeart/2005/8/layout/hList1"/>
    <dgm:cxn modelId="{B39E0C0F-CCD7-4F8B-ABB1-3323BD940A2F}" type="presParOf" srcId="{499121B3-5648-4E10-B962-1135BE5A9563}" destId="{0F41B304-A43F-407E-A8D9-5FB104AF6835}" srcOrd="0" destOrd="0" presId="urn:microsoft.com/office/officeart/2005/8/layout/hList1"/>
    <dgm:cxn modelId="{1F0DCE93-453E-486A-9873-6F2208E8B50B}" type="presParOf" srcId="{0F41B304-A43F-407E-A8D9-5FB104AF6835}" destId="{992C7A24-4EE0-4EF0-BBF2-1DADECB8C4E1}" srcOrd="0" destOrd="0" presId="urn:microsoft.com/office/officeart/2005/8/layout/hList1"/>
    <dgm:cxn modelId="{3936DC06-13F8-408E-8AA9-2C0FCE1D44D5}" type="presParOf" srcId="{0F41B304-A43F-407E-A8D9-5FB104AF6835}" destId="{8EAE4F7E-74AC-42A1-80BD-871C84E5867F}" srcOrd="1" destOrd="0" presId="urn:microsoft.com/office/officeart/2005/8/layout/hList1"/>
    <dgm:cxn modelId="{8E271CF9-D699-44FE-9C78-F11944587426}" type="presParOf" srcId="{499121B3-5648-4E10-B962-1135BE5A9563}" destId="{3EE7A964-A968-4D78-9135-72498AA7421E}" srcOrd="1" destOrd="0" presId="urn:microsoft.com/office/officeart/2005/8/layout/hList1"/>
    <dgm:cxn modelId="{E9DD04DD-5B69-424F-BC35-F583FB48D7E9}" type="presParOf" srcId="{499121B3-5648-4E10-B962-1135BE5A9563}" destId="{FA779AC5-855D-450C-9D16-E35BE2BE029A}" srcOrd="2" destOrd="0" presId="urn:microsoft.com/office/officeart/2005/8/layout/hList1"/>
    <dgm:cxn modelId="{2A2D5C3F-92D2-4183-BB1D-E36D04148E57}" type="presParOf" srcId="{FA779AC5-855D-450C-9D16-E35BE2BE029A}" destId="{147179A4-7244-4EC1-A3AB-C48969D5DE19}" srcOrd="0" destOrd="0" presId="urn:microsoft.com/office/officeart/2005/8/layout/hList1"/>
    <dgm:cxn modelId="{B60A381B-5A81-4EA2-801D-569FB354C954}" type="presParOf" srcId="{FA779AC5-855D-450C-9D16-E35BE2BE029A}" destId="{AA5A0800-2060-44E4-926C-381E5DE08995}" srcOrd="1" destOrd="0" presId="urn:microsoft.com/office/officeart/2005/8/layout/hList1"/>
    <dgm:cxn modelId="{35EEB279-9E7C-41FC-A5D4-95107D367C0C}" type="presParOf" srcId="{499121B3-5648-4E10-B962-1135BE5A9563}" destId="{D6F753AC-39BF-4569-9649-F90D60066724}" srcOrd="3" destOrd="0" presId="urn:microsoft.com/office/officeart/2005/8/layout/hList1"/>
    <dgm:cxn modelId="{B2EB279B-2D23-4B5A-A835-DC0653666948}" type="presParOf" srcId="{499121B3-5648-4E10-B962-1135BE5A9563}" destId="{334E9251-A718-4638-915D-8AA1E4B26598}" srcOrd="4" destOrd="0" presId="urn:microsoft.com/office/officeart/2005/8/layout/hList1"/>
    <dgm:cxn modelId="{CA9477E5-8CE9-44EA-AD6A-DFAB66760E31}" type="presParOf" srcId="{334E9251-A718-4638-915D-8AA1E4B26598}" destId="{2E4D7AD4-E04C-4294-8694-C5787D014B5B}" srcOrd="0" destOrd="0" presId="urn:microsoft.com/office/officeart/2005/8/layout/hList1"/>
    <dgm:cxn modelId="{0F5EC9CB-F630-4284-B8F2-32245D21FD14}" type="presParOf" srcId="{334E9251-A718-4638-915D-8AA1E4B26598}" destId="{F0260ECF-125B-49BD-A150-B6719BD2AAC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C7A24-4EE0-4EF0-BBF2-1DADECB8C4E1}">
      <dsp:nvSpPr>
        <dsp:cNvPr id="0" name=""/>
        <dsp:cNvSpPr/>
      </dsp:nvSpPr>
      <dsp:spPr bwMode="white">
        <a:xfrm>
          <a:off x="2857" y="305955"/>
          <a:ext cx="2786494" cy="10498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Підвищення економічної ефективності використання ресурсного потенціалу громади</a:t>
          </a:r>
        </a:p>
      </dsp:txBody>
      <dsp:txXfrm>
        <a:off x="2857" y="305955"/>
        <a:ext cx="2786494" cy="1049877"/>
      </dsp:txXfrm>
    </dsp:sp>
    <dsp:sp modelId="{8EAE4F7E-74AC-42A1-80BD-871C84E5867F}">
      <dsp:nvSpPr>
        <dsp:cNvPr id="0" name=""/>
        <dsp:cNvSpPr/>
      </dsp:nvSpPr>
      <dsp:spPr bwMode="white">
        <a:xfrm>
          <a:off x="0" y="1353532"/>
          <a:ext cx="2786494" cy="336646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/>
            <a:t> Розвиток </a:t>
          </a:r>
          <a:r>
            <a:rPr lang="uk-UA" sz="1900" kern="1200" dirty="0" err="1"/>
            <a:t>баготоукладної</a:t>
          </a:r>
          <a:r>
            <a:rPr lang="uk-UA" sz="1900" kern="1200" dirty="0"/>
            <a:t> місцевої економіки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/>
            <a:t>Зростання малого і середнього бізнесу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/>
            <a:t>Підвищення ефективності використання земельних, лісових, водних ресурсів громади</a:t>
          </a:r>
        </a:p>
      </dsp:txBody>
      <dsp:txXfrm>
        <a:off x="0" y="1353532"/>
        <a:ext cx="2786494" cy="3366460"/>
      </dsp:txXfrm>
    </dsp:sp>
    <dsp:sp modelId="{147179A4-7244-4EC1-A3AB-C48969D5DE19}">
      <dsp:nvSpPr>
        <dsp:cNvPr id="0" name=""/>
        <dsp:cNvSpPr/>
      </dsp:nvSpPr>
      <dsp:spPr bwMode="white">
        <a:xfrm>
          <a:off x="3179461" y="220272"/>
          <a:ext cx="2786494" cy="1049877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Розвиток людського капіталу</a:t>
          </a:r>
        </a:p>
      </dsp:txBody>
      <dsp:txXfrm>
        <a:off x="3179461" y="220272"/>
        <a:ext cx="2786494" cy="1049877"/>
      </dsp:txXfrm>
    </dsp:sp>
    <dsp:sp modelId="{AA5A0800-2060-44E4-926C-381E5DE08995}">
      <dsp:nvSpPr>
        <dsp:cNvPr id="0" name=""/>
        <dsp:cNvSpPr/>
      </dsp:nvSpPr>
      <dsp:spPr bwMode="white">
        <a:xfrm>
          <a:off x="3179461" y="1270150"/>
          <a:ext cx="2786494" cy="3709189"/>
        </a:xfrm>
        <a:prstGeom prst="rect">
          <a:avLst/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/>
            <a:t> Створення безпечних умов для життя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/>
            <a:t>Розвиток спроможностей для громадянської активності жителів громади, молоді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/>
            <a:t>Створення умов для молодих сімей</a:t>
          </a:r>
        </a:p>
      </dsp:txBody>
      <dsp:txXfrm>
        <a:off x="3179461" y="1270150"/>
        <a:ext cx="2786494" cy="3709189"/>
      </dsp:txXfrm>
    </dsp:sp>
    <dsp:sp modelId="{2E4D7AD4-E04C-4294-8694-C5787D014B5B}">
      <dsp:nvSpPr>
        <dsp:cNvPr id="0" name=""/>
        <dsp:cNvSpPr/>
      </dsp:nvSpPr>
      <dsp:spPr bwMode="white">
        <a:xfrm>
          <a:off x="6356065" y="220272"/>
          <a:ext cx="2786494" cy="1049877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Оновлення інфраструктури території</a:t>
          </a:r>
        </a:p>
      </dsp:txBody>
      <dsp:txXfrm>
        <a:off x="6356065" y="220272"/>
        <a:ext cx="2786494" cy="1049877"/>
      </dsp:txXfrm>
    </dsp:sp>
    <dsp:sp modelId="{F0260ECF-125B-49BD-A150-B6719BD2AACC}">
      <dsp:nvSpPr>
        <dsp:cNvPr id="0" name=""/>
        <dsp:cNvSpPr/>
      </dsp:nvSpPr>
      <dsp:spPr bwMode="white">
        <a:xfrm>
          <a:off x="6356065" y="1270150"/>
          <a:ext cx="2786494" cy="3709189"/>
        </a:xfrm>
        <a:prstGeom prst="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/>
            <a:t> Оновлення діючої мережі доріг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/>
            <a:t>Поліпшення соціальної інфраструктури території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/>
            <a:t>Впровадження високошвидкісного Інтернету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/>
            <a:t>Розвиток системи поводження з ТПВ</a:t>
          </a:r>
        </a:p>
      </dsp:txBody>
      <dsp:txXfrm>
        <a:off x="6356065" y="1270150"/>
        <a:ext cx="2786494" cy="3709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0.09838</cdr:x>
      <cdr:y>0.1535</cdr:y>
    </cdr:from>
    <cdr:to>
      <cdr:x>0.19288</cdr:x>
      <cdr:y>0.2165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99592" y="1052736"/>
          <a:ext cx="8640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uk-UA" sz="2400" b="1" dirty="0">
              <a:solidFill>
                <a:schemeClr val="tx1"/>
              </a:solidFill>
            </a:rPr>
            <a:t>3005</a:t>
          </a:r>
          <a:endParaRPr lang="ru-RU" sz="2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0.22438</cdr:x>
      <cdr:y>0.1535</cdr:y>
    </cdr:from>
    <cdr:to>
      <cdr:x>0.31888</cdr:x>
      <cdr:y>0.2165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051720" y="1052736"/>
          <a:ext cx="8640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2400" b="1" dirty="0">
              <a:solidFill>
                <a:schemeClr val="tx1"/>
              </a:solidFill>
            </a:rPr>
            <a:t>2957</a:t>
          </a:r>
          <a:endParaRPr lang="ru-RU" sz="2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0.35825</cdr:x>
      <cdr:y>0.1535</cdr:y>
    </cdr:from>
    <cdr:to>
      <cdr:x>0.45275</cdr:x>
      <cdr:y>0.2165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275856" y="1052736"/>
          <a:ext cx="8640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2400" b="1" dirty="0">
              <a:solidFill>
                <a:schemeClr val="tx1"/>
              </a:solidFill>
            </a:rPr>
            <a:t>2881</a:t>
          </a:r>
          <a:endParaRPr lang="ru-RU" sz="2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0.48425</cdr:x>
      <cdr:y>0.1535</cdr:y>
    </cdr:from>
    <cdr:to>
      <cdr:x>0.57875</cdr:x>
      <cdr:y>0.2165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4427984" y="1052736"/>
          <a:ext cx="8640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2400" b="1" dirty="0">
              <a:solidFill>
                <a:schemeClr val="tx1"/>
              </a:solidFill>
            </a:rPr>
            <a:t>2844</a:t>
          </a:r>
          <a:endParaRPr lang="ru-RU" sz="2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0.61025</cdr:x>
      <cdr:y>0.1535</cdr:y>
    </cdr:from>
    <cdr:to>
      <cdr:x>0.70475</cdr:x>
      <cdr:y>0.2165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580112" y="1052736"/>
          <a:ext cx="8640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2400" b="1" dirty="0">
              <a:solidFill>
                <a:schemeClr val="tx1"/>
              </a:solidFill>
            </a:rPr>
            <a:t>2780</a:t>
          </a:r>
          <a:endParaRPr lang="ru-RU" sz="2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0.74412</cdr:x>
      <cdr:y>0.1535</cdr:y>
    </cdr:from>
    <cdr:to>
      <cdr:x>0.83862</cdr:x>
      <cdr:y>0.2165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6804248" y="1052736"/>
          <a:ext cx="8640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2400" b="1" dirty="0">
              <a:solidFill>
                <a:schemeClr val="tx1"/>
              </a:solidFill>
            </a:rPr>
            <a:t>2736</a:t>
          </a:r>
          <a:endParaRPr lang="ru-RU" sz="2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0.87799</cdr:x>
      <cdr:y>0.1535</cdr:y>
    </cdr:from>
    <cdr:to>
      <cdr:x>0.97249</cdr:x>
      <cdr:y>0.2165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8028384" y="1052736"/>
          <a:ext cx="8640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2400" b="1" dirty="0">
              <a:solidFill>
                <a:schemeClr val="tx1"/>
              </a:solidFill>
            </a:rPr>
            <a:t>2736</a:t>
          </a:r>
          <a:endParaRPr lang="ru-RU" sz="2400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0.62554</cdr:x>
      <cdr:y>0.27083</cdr:y>
    </cdr:from>
    <cdr:to>
      <cdr:x>0.82525</cdr:x>
      <cdr:y>0.40417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864051" y="18573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endParaRPr lang="uk-UA" sz="2000" b="1" dirty="0"/>
        </a:p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0.70355</cdr:x>
      <cdr:y>0.65625</cdr:y>
    </cdr:from>
    <cdr:to>
      <cdr:x>0.90327</cdr:x>
      <cdr:y>0.78958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221241" y="450057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endParaRPr lang="uk-UA" sz="2000" b="1" dirty="0"/>
        </a:p>
      </cdr:txBody>
    </cdr:sp>
  </cdr:relSizeAnchor>
  <cdr:relSizeAnchor xmlns:cdr="http://schemas.openxmlformats.org/drawingml/2006/chartDrawing">
    <cdr:from>
      <cdr:x>0.67759</cdr:x>
      <cdr:y>0.06561</cdr:y>
    </cdr:from>
    <cdr:to>
      <cdr:x>0.87729</cdr:x>
      <cdr:y>0.1995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1FF1F1F5-1FAA-7A85-C861-7F9C78D4D1C7}"/>
            </a:ext>
          </a:extLst>
        </cdr:cNvPr>
        <cdr:cNvSpPr txBox="1"/>
      </cdr:nvSpPr>
      <cdr:spPr>
        <a:xfrm xmlns:a="http://schemas.openxmlformats.org/drawingml/2006/main">
          <a:off x="3102694" y="44809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2400" dirty="0"/>
            <a:t>36955</a:t>
          </a:r>
          <a:endParaRPr lang="ru-RU" sz="24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</cdr:x>
      <cdr:y>0.95264</cdr:y>
    </cdr:from>
    <cdr:to>
      <cdr:x>0.53187</cdr:x>
      <cdr:y>0.97827</cdr:y>
    </cdr:to>
    <cdr:sp macro="" textlink="">
      <cdr:nvSpPr>
        <cdr:cNvPr id="2" name="Прямокутник 1">
          <a:extLst xmlns:a="http://schemas.openxmlformats.org/drawingml/2006/main">
            <a:ext uri="{FF2B5EF4-FFF2-40B4-BE49-F238E27FC236}">
              <a16:creationId xmlns:a16="http://schemas.microsoft.com/office/drawing/2014/main" id="{CFDC52F7-51E7-438A-768F-FC2D0FF327B8}"/>
            </a:ext>
          </a:extLst>
        </cdr:cNvPr>
        <cdr:cNvSpPr/>
      </cdr:nvSpPr>
      <cdr:spPr>
        <a:xfrm xmlns:a="http://schemas.openxmlformats.org/drawingml/2006/main">
          <a:off x="2538028" y="6487244"/>
          <a:ext cx="161764" cy="17455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>
          <a:solidFill>
            <a:schemeClr val="accent1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0.56024</cdr:x>
      <cdr:y>0.96322</cdr:y>
    </cdr:from>
    <cdr:to>
      <cdr:x>0.74038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4141AF6B-9033-B495-7299-4AB14944BB09}"/>
            </a:ext>
          </a:extLst>
        </cdr:cNvPr>
        <cdr:cNvSpPr txBox="1"/>
      </cdr:nvSpPr>
      <cdr:spPr>
        <a:xfrm xmlns:a="http://schemas.openxmlformats.org/drawingml/2006/main">
          <a:off x="2843808" y="6559252"/>
          <a:ext cx="914400" cy="2504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0.53906</cdr:x>
      <cdr:y>0.9387</cdr:y>
    </cdr:from>
    <cdr:to>
      <cdr:x>0.7192</cdr:x>
      <cdr:y>0.99812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C315E76E-1E0A-1603-3C8D-93B29EC83BAF}"/>
            </a:ext>
          </a:extLst>
        </cdr:cNvPr>
        <cdr:cNvSpPr txBox="1"/>
      </cdr:nvSpPr>
      <cdr:spPr>
        <a:xfrm xmlns:a="http://schemas.openxmlformats.org/drawingml/2006/main">
          <a:off x="2736304" y="6392298"/>
          <a:ext cx="914400" cy="4046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1800" dirty="0"/>
            <a:t>Видатки</a:t>
          </a:r>
          <a:endParaRPr lang="ru-RU" sz="2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2D397-F99E-4C5F-A18B-442D69ADC054}" type="datetimeFigureOut">
              <a:rPr lang="uk-UA" smtClean="0"/>
              <a:t>22.01.2024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4030E-1869-438A-8C2C-2A447424D5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5583E-6B24-4C88-87C4-48D8E7F9A823}" type="datetimeFigureOut">
              <a:rPr lang="uk-UA" smtClean="0"/>
              <a:t>22.01.2024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A11B0-418A-4F57-A3D9-CE7A12878D92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A11B0-418A-4F57-A3D9-CE7A12878D92}" type="slidenum">
              <a:rPr lang="uk-UA" smtClean="0"/>
              <a:t>2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84886" y="2348880"/>
            <a:ext cx="5759624" cy="1672569"/>
          </a:xfrm>
        </p:spPr>
        <p:txBody>
          <a:bodyPr>
            <a:noAutofit/>
          </a:bodyPr>
          <a:lstStyle/>
          <a:p>
            <a:r>
              <a:rPr lang="uk-UA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Звіт сільського голови </a:t>
            </a:r>
            <a:br>
              <a:rPr lang="uk-UA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Сергіївської сільської ради</a:t>
            </a:r>
            <a:br>
              <a:rPr lang="uk-UA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2023 рік </a:t>
            </a:r>
            <a:endParaRPr lang="uk-UA" sz="6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герб громад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04764"/>
            <a:ext cx="3397612" cy="4248472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Кадрова</a:t>
            </a:r>
            <a: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робота</a:t>
            </a:r>
          </a:p>
        </p:txBody>
      </p:sp>
      <p:pic>
        <p:nvPicPr>
          <p:cNvPr id="6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51520" y="1268760"/>
            <a:ext cx="3168352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 розпоряджень сільського голови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3920" y="4581128"/>
            <a:ext cx="3168352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засідань конкурсної комісії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68144" y="4581128"/>
            <a:ext cx="3168352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 за результатами конкурсного відбору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68144" y="1297383"/>
            <a:ext cx="3168352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pc="-15" dirty="0" err="1">
                <a:latin typeface="Times New Roman" panose="02020603050405020304"/>
                <a:cs typeface="Times New Roman" panose="02020603050405020304"/>
              </a:rPr>
              <a:t>Консультація</a:t>
            </a:r>
            <a:r>
              <a:rPr lang="ru-RU" sz="2000" b="1" spc="-15" dirty="0">
                <a:latin typeface="Times New Roman" panose="02020603050405020304"/>
                <a:cs typeface="Times New Roman" panose="02020603050405020304"/>
              </a:rPr>
              <a:t>, </a:t>
            </a:r>
            <a:r>
              <a:rPr lang="ru-RU" sz="2000" b="1" spc="-15" dirty="0" err="1">
                <a:latin typeface="Times New Roman" panose="02020603050405020304"/>
                <a:cs typeface="Times New Roman" panose="02020603050405020304"/>
              </a:rPr>
              <a:t>щодо</a:t>
            </a:r>
            <a:r>
              <a:rPr lang="ru-RU" sz="2000" b="1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000" b="1" spc="-15" dirty="0" err="1">
                <a:latin typeface="Times New Roman" panose="02020603050405020304"/>
                <a:cs typeface="Times New Roman" panose="02020603050405020304"/>
              </a:rPr>
              <a:t>заповнення</a:t>
            </a:r>
            <a:r>
              <a:rPr lang="ru-RU" sz="2000" b="1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000" b="1" spc="-15" dirty="0" err="1">
                <a:latin typeface="Times New Roman" panose="02020603050405020304"/>
                <a:cs typeface="Times New Roman" panose="02020603050405020304"/>
              </a:rPr>
              <a:t>електронних</a:t>
            </a:r>
            <a:r>
              <a:rPr lang="ru-RU" sz="2000" b="1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000" b="1" spc="-15" dirty="0" err="1">
                <a:latin typeface="Times New Roman" panose="02020603050405020304"/>
                <a:cs typeface="Times New Roman" panose="02020603050405020304"/>
              </a:rPr>
              <a:t>декларацій</a:t>
            </a:r>
            <a:endParaRPr lang="ru-RU" sz="2000" dirty="0">
              <a:latin typeface="Times New Roman" panose="02020603050405020304"/>
              <a:cs typeface="Times New Roman" panose="02020603050405020304"/>
            </a:endParaRPr>
          </a:p>
          <a:p>
            <a:pPr algn="ctr"/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или 10"/>
          <p:cNvSpPr/>
          <p:nvPr/>
        </p:nvSpPr>
        <p:spPr>
          <a:xfrm>
            <a:off x="2633076" y="1954204"/>
            <a:ext cx="3888432" cy="3528392"/>
          </a:xfrm>
          <a:prstGeom prst="flowChar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03848" y="2636912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7742" y="400506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4047" y="411946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28519" y="263691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34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Діяльність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ЦНАП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83568" y="977839"/>
            <a:ext cx="798071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кількість адміністративних послуг – 209</a:t>
            </a:r>
          </a:p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наданих послуг за 2023 рік - 6880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2201570"/>
            <a:ext cx="4155233" cy="18759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Реєстрація місця проживання – 89</a:t>
            </a:r>
          </a:p>
          <a:p>
            <a:pPr algn="ctr"/>
            <a:r>
              <a:rPr lang="uk-UA" dirty="0"/>
              <a:t>Видача витягу з реєстру територіальної громади – 555</a:t>
            </a:r>
          </a:p>
          <a:p>
            <a:pPr algn="ctr"/>
            <a:r>
              <a:rPr lang="uk-UA" dirty="0"/>
              <a:t>Паспортні послуги – 644</a:t>
            </a:r>
          </a:p>
          <a:p>
            <a:pPr algn="ctr"/>
            <a:r>
              <a:rPr lang="uk-UA" dirty="0"/>
              <a:t>Довідки про взяття на облік ВПО – 6</a:t>
            </a:r>
          </a:p>
          <a:p>
            <a:pPr algn="ctr"/>
            <a:endParaRPr lang="uk-UA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4509120"/>
            <a:ext cx="4155233" cy="18759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cs typeface="Times New Roman" panose="02020603050405020304" pitchFamily="18" charset="0"/>
              </a:rPr>
              <a:t>Послуги пов'язані з державною реєстрацією нерухомого майна -320</a:t>
            </a:r>
          </a:p>
          <a:p>
            <a:pPr algn="ctr"/>
            <a:r>
              <a:rPr lang="uk-UA" dirty="0">
                <a:cs typeface="Times New Roman" panose="02020603050405020304" pitchFamily="18" charset="0"/>
              </a:rPr>
              <a:t>Послуги реєстрації актів цивільного стану - 33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019" y="1988840"/>
            <a:ext cx="4063624" cy="47251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44408" cy="707886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Робота 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із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зверненнями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громадян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Блок-схема: ссылка на другую страницу 6"/>
          <p:cNvSpPr/>
          <p:nvPr/>
        </p:nvSpPr>
        <p:spPr>
          <a:xfrm>
            <a:off x="550967" y="2024844"/>
            <a:ext cx="1218526" cy="1296144"/>
          </a:xfrm>
          <a:prstGeom prst="flowChartOffpage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477</a:t>
            </a:r>
          </a:p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усні</a:t>
            </a:r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533059" y="1232756"/>
            <a:ext cx="3096344" cy="79208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Надійшло звернень 519</a:t>
            </a:r>
          </a:p>
        </p:txBody>
      </p:sp>
      <p:sp>
        <p:nvSpPr>
          <p:cNvPr id="9" name="Блок-схема: ссылка на другую страницу 8"/>
          <p:cNvSpPr/>
          <p:nvPr/>
        </p:nvSpPr>
        <p:spPr>
          <a:xfrm>
            <a:off x="2397819" y="2024844"/>
            <a:ext cx="1231584" cy="1296144"/>
          </a:xfrm>
          <a:prstGeom prst="flowChartOffpage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письмові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79384024"/>
              </p:ext>
            </p:extLst>
          </p:nvPr>
        </p:nvGraphicFramePr>
        <p:xfrm>
          <a:off x="3653804" y="1556792"/>
          <a:ext cx="5462069" cy="4746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Овал 10"/>
          <p:cNvSpPr/>
          <p:nvPr/>
        </p:nvSpPr>
        <p:spPr>
          <a:xfrm>
            <a:off x="263283" y="4113076"/>
            <a:ext cx="3635896" cy="2564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Центром  надання адміністративних</a:t>
            </a:r>
          </a:p>
          <a:p>
            <a:pPr algn="just"/>
            <a:r>
              <a:rPr lang="uk-UA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послуг виконавчого комітету Сергіївської</a:t>
            </a:r>
          </a:p>
          <a:p>
            <a:pPr algn="just"/>
            <a:r>
              <a:rPr lang="uk-UA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сільської ради видано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713</a:t>
            </a:r>
            <a:r>
              <a:rPr lang="uk-UA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довідок різного характеру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Земельні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-180528" y="911389"/>
            <a:ext cx="9299128" cy="381375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2023 рік:</a:t>
            </a:r>
          </a:p>
          <a:p>
            <a:pPr algn="ctr"/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Розглянуто і прийнято 72 рішення із земельних питань;</a:t>
            </a:r>
          </a:p>
          <a:p>
            <a:pPr algn="ctr"/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інвентаризацію 83 земельних ділянок під полезахисними лісосмугами загальною площею 98,57 га;</a:t>
            </a:r>
          </a:p>
          <a:p>
            <a:pPr algn="ctr"/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Укладено 6 договорів купівлі-продажу шести земельних ділянок, які перебували у постійному користуванні фермерів, загальною площею 143,05 га;</a:t>
            </a:r>
          </a:p>
          <a:p>
            <a:pPr marL="0" indent="0" algn="ctr">
              <a:buNone/>
            </a:pPr>
            <a:endParaRPr lang="uk-UA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975" y="4437112"/>
            <a:ext cx="3956050" cy="2260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/>
          <p:nvPr/>
        </p:nvSpPr>
        <p:spPr>
          <a:xfrm>
            <a:off x="0" y="-10689"/>
            <a:ext cx="9143999" cy="76944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Комунальне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майно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980728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base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аукціони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передано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оренду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майна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Сергіївка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олійниця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площею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148,1 кв.м.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площею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333,3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ctr" fontAlgn="base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нежитлова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Вечірчине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(клуб)</a:t>
            </a:r>
          </a:p>
          <a:p>
            <a:pPr marL="342900" indent="-342900" algn="ctr" fontAlgn="base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Зареєстровано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безхозним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нежитлові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с. Качанове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б і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в.)</a:t>
            </a:r>
          </a:p>
        </p:txBody>
      </p:sp>
      <p:pic>
        <p:nvPicPr>
          <p:cNvPr id="7" name="Picture 3" descr="D:\обмін\с. Сергіївка тракторна бригада (майстерня) (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37" y="4080844"/>
            <a:ext cx="4104457" cy="273630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обмін\С. Сергіївка олійниця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59119"/>
            <a:ext cx="4104456" cy="273630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/>
          <p:nvPr/>
        </p:nvSpPr>
        <p:spPr>
          <a:xfrm>
            <a:off x="6104" y="0"/>
            <a:ext cx="8178457" cy="707886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Фонд 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підприємництва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14931" y="1505396"/>
            <a:ext cx="550810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Скористалися </a:t>
            </a:r>
          </a:p>
          <a:p>
            <a:pPr algn="just"/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ФОП </a:t>
            </a:r>
            <a:r>
              <a:rPr lang="uk-UA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Приступа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Дмитро Іванович 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uk-UA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тис грн 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(розвиток виробництва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пелетів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брикетів)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309"/>
            <a:ext cx="3497382" cy="3497382"/>
          </a:xfrm>
          <a:prstGeom prst="rect">
            <a:avLst/>
          </a:prstGeom>
        </p:spPr>
      </p:pic>
      <p:pic>
        <p:nvPicPr>
          <p:cNvPr id="5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11389"/>
            <a:ext cx="8964488" cy="604600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300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Загальна</a:t>
            </a:r>
            <a:r>
              <a:rPr lang="ru-RU" sz="4300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сума </a:t>
            </a:r>
            <a:r>
              <a:rPr lang="ru-RU" sz="4300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залучених</a:t>
            </a:r>
            <a:r>
              <a:rPr lang="ru-RU" sz="4300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sz="4300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інвестицій</a:t>
            </a:r>
            <a:r>
              <a:rPr lang="ru-RU" sz="4300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в </a:t>
            </a:r>
            <a:r>
              <a:rPr lang="ru-RU" sz="4300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Сергіївську</a:t>
            </a:r>
            <a:r>
              <a:rPr lang="ru-RU" sz="4300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громаду </a:t>
            </a:r>
            <a:r>
              <a:rPr lang="ru-RU" sz="4300" b="1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становлять</a:t>
            </a:r>
            <a:r>
              <a:rPr lang="ru-RU" sz="4300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</a:p>
          <a:p>
            <a:pPr marL="0" indent="0" algn="ctr">
              <a:buNone/>
            </a:pPr>
            <a:r>
              <a:rPr lang="ru-RU" sz="4300" b="1" i="0" dirty="0">
                <a:solidFill>
                  <a:srgbClr val="FF0000"/>
                </a:solidFill>
                <a:effectLst/>
                <a:latin typeface="Segoe UI Historic" panose="020B0502040204020203" pitchFamily="34" charset="0"/>
              </a:rPr>
              <a:t>5 012 400 грн </a:t>
            </a:r>
            <a:r>
              <a:rPr lang="ru-RU" sz="4300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з них:</a:t>
            </a:r>
          </a:p>
          <a:p>
            <a:pPr algn="just"/>
            <a:r>
              <a:rPr lang="ru-RU" b="1" dirty="0" err="1">
                <a:solidFill>
                  <a:srgbClr val="FF0000"/>
                </a:solidFill>
                <a:latin typeface="Segoe UI Historic" panose="020B0502040204020203" pitchFamily="34" charset="0"/>
              </a:rPr>
              <a:t>С</a:t>
            </a:r>
            <a:r>
              <a:rPr lang="ru-RU" b="1" i="0" dirty="0" err="1">
                <a:solidFill>
                  <a:srgbClr val="FF0000"/>
                </a:solidFill>
                <a:effectLst/>
                <a:latin typeface="Segoe UI Historic" panose="020B0502040204020203" pitchFamily="34" charset="0"/>
              </a:rPr>
              <a:t>оціальні</a:t>
            </a:r>
            <a:r>
              <a:rPr lang="ru-RU" b="1" i="0" dirty="0">
                <a:solidFill>
                  <a:srgbClr val="FF0000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b="1" i="0" dirty="0" err="1">
                <a:solidFill>
                  <a:srgbClr val="FF0000"/>
                </a:solidFill>
                <a:effectLst/>
                <a:latin typeface="Segoe UI Historic" panose="020B0502040204020203" pitchFamily="34" charset="0"/>
              </a:rPr>
              <a:t>проєкти</a:t>
            </a:r>
            <a:r>
              <a:rPr lang="ru-RU" b="1" i="0" dirty="0">
                <a:solidFill>
                  <a:srgbClr val="FF0000"/>
                </a:solidFill>
                <a:effectLst/>
                <a:latin typeface="Segoe UI Historic" panose="020B0502040204020203" pitchFamily="34" charset="0"/>
              </a:rPr>
              <a:t> 2 096,961 тис. грн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(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поповнення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матеріального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резерву,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придбання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техніки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,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меблів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для МКП,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створення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молодіжного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простору,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дитячого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розвиваючого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майданчику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,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екологічні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ініціативи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,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відкриття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фізіотерапевтичного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кабінету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та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інше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)</a:t>
            </a:r>
          </a:p>
          <a:p>
            <a:pPr algn="just"/>
            <a:r>
              <a:rPr lang="ru-RU" b="1" dirty="0" err="1">
                <a:solidFill>
                  <a:srgbClr val="FF0000"/>
                </a:solidFill>
                <a:latin typeface="Segoe UI Historic" panose="020B0502040204020203" pitchFamily="34" charset="0"/>
              </a:rPr>
              <a:t>П</a:t>
            </a:r>
            <a:r>
              <a:rPr lang="ru-RU" b="1" i="0" dirty="0" err="1">
                <a:solidFill>
                  <a:srgbClr val="FF0000"/>
                </a:solidFill>
                <a:effectLst/>
                <a:latin typeface="Segoe UI Historic" panose="020B0502040204020203" pitchFamily="34" charset="0"/>
              </a:rPr>
              <a:t>ідтримка</a:t>
            </a:r>
            <a:r>
              <a:rPr lang="ru-RU" b="1" i="0" dirty="0">
                <a:solidFill>
                  <a:srgbClr val="FF0000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b="1" i="0" dirty="0" err="1">
                <a:solidFill>
                  <a:srgbClr val="FF0000"/>
                </a:solidFill>
                <a:effectLst/>
                <a:latin typeface="Segoe UI Historic" panose="020B0502040204020203" pitchFamily="34" charset="0"/>
              </a:rPr>
              <a:t>бізнесу</a:t>
            </a:r>
            <a:r>
              <a:rPr lang="ru-RU" b="1" i="0" dirty="0">
                <a:solidFill>
                  <a:srgbClr val="FF0000"/>
                </a:solidFill>
                <a:effectLst/>
                <a:latin typeface="Segoe UI Historic" panose="020B0502040204020203" pitchFamily="34" charset="0"/>
              </a:rPr>
              <a:t> 2 915,439 тис. грн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за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рахунок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яких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створено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додаткових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7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робочих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місць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(ФОП Приступа Д.І., ФОП Лобода Ю.В., ФОП Лобода Е.В., ФОП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Опришко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В.І., ФОП </a:t>
            </a:r>
            <a:r>
              <a:rPr lang="ru-RU" b="0" i="0" dirty="0" err="1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Кіріченко</a:t>
            </a:r>
            <a:r>
              <a:rPr lang="ru-RU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Е.В., ФОП Скороход А.В.).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3"/>
          <p:cNvSpPr txBox="1"/>
          <p:nvPr/>
        </p:nvSpPr>
        <p:spPr>
          <a:xfrm>
            <a:off x="0" y="-10689"/>
            <a:ext cx="9143999" cy="923330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нвестиції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/>
          <p:nvPr/>
        </p:nvSpPr>
        <p:spPr>
          <a:xfrm>
            <a:off x="0" y="-10689"/>
            <a:ext cx="9143999" cy="76944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Агропромисловий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1775" y="1412776"/>
            <a:ext cx="54360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Отримано посівний матеріал овочевих культур для всіх жителів Сергіївської ТГ;</a:t>
            </a:r>
          </a:p>
          <a:p>
            <a:pPr algn="ctr"/>
            <a:r>
              <a:rPr lang="uk-UA" sz="2800" b="1" dirty="0"/>
              <a:t>3 фермера отримали міндобрива від ДАР ;</a:t>
            </a:r>
          </a:p>
          <a:p>
            <a:pPr algn="ctr"/>
            <a:r>
              <a:rPr lang="uk-UA" sz="2800" b="1" dirty="0"/>
              <a:t>2 фермера отримали полімерні рукава для зберігання зерна через ДАР;</a:t>
            </a:r>
          </a:p>
          <a:p>
            <a:pPr algn="ctr"/>
            <a:r>
              <a:rPr lang="uk-UA" sz="2800" b="1" dirty="0"/>
              <a:t>ФОП </a:t>
            </a:r>
            <a:r>
              <a:rPr lang="uk-UA" sz="2800" b="1" dirty="0" err="1"/>
              <a:t>Кіріченко</a:t>
            </a:r>
            <a:r>
              <a:rPr lang="uk-UA" sz="2800" b="1" dirty="0"/>
              <a:t> О.В. отримали </a:t>
            </a:r>
            <a:r>
              <a:rPr lang="uk-UA" sz="2800" b="1" dirty="0" err="1"/>
              <a:t>електрозагорожу</a:t>
            </a:r>
            <a:r>
              <a:rPr lang="uk-UA" sz="2800" b="1" dirty="0"/>
              <a:t> для випасу ВРХ.</a:t>
            </a:r>
            <a:endParaRPr lang="ru-RU" sz="2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810" y="1052736"/>
            <a:ext cx="3449415" cy="23762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810" y="3722984"/>
            <a:ext cx="3422317" cy="271534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Інфраструктура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ТГ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0" y="923330"/>
            <a:ext cx="4283968" cy="99350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1520" y="1916832"/>
            <a:ext cx="0" cy="4680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51520" y="2708920"/>
            <a:ext cx="72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1520" y="4869160"/>
            <a:ext cx="72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Блок-схема: альтернативный процесс 13"/>
          <p:cNvSpPr/>
          <p:nvPr/>
        </p:nvSpPr>
        <p:spPr>
          <a:xfrm>
            <a:off x="971600" y="2132856"/>
            <a:ext cx="3312368" cy="21242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дошкільних заклади</a:t>
            </a:r>
          </a:p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 «Джерельце»  </a:t>
            </a:r>
          </a:p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 «Перлинка»  </a:t>
            </a:r>
          </a:p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 «Ромашка»  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1020800" y="4409492"/>
            <a:ext cx="3263168" cy="21242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загальноосвітні заклади</a:t>
            </a:r>
          </a:p>
          <a:p>
            <a:pPr algn="ctr"/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Сергіївський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ліцей </a:t>
            </a:r>
          </a:p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Розбишівська гімназія </a:t>
            </a:r>
          </a:p>
          <a:p>
            <a:pPr algn="ctr"/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Качанівський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ліцей </a:t>
            </a:r>
            <a:r>
              <a:rPr lang="uk-UA" dirty="0"/>
              <a:t> </a:t>
            </a: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4572000" y="949326"/>
            <a:ext cx="4464496" cy="99350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надання соціальних послуг</a:t>
            </a: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4572000" y="2132856"/>
            <a:ext cx="4464496" cy="8640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культури та дозвілля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860032" y="2996952"/>
            <a:ext cx="0" cy="12601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860032" y="3429000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860032" y="4257092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Блок-схема: альтернативный процесс 23"/>
          <p:cNvSpPr/>
          <p:nvPr/>
        </p:nvSpPr>
        <p:spPr>
          <a:xfrm>
            <a:off x="5364088" y="3194974"/>
            <a:ext cx="3456384" cy="81009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клубні установи</a:t>
            </a: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5364088" y="4005064"/>
            <a:ext cx="3456384" cy="8640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бібліотеки</a:t>
            </a: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4572000" y="5039562"/>
            <a:ext cx="4464496" cy="8640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</a:t>
            </a: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5364088" y="5903658"/>
            <a:ext cx="3456384" cy="8640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амбулаторії;</a:t>
            </a:r>
          </a:p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ФАП;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Стратегія</a:t>
            </a:r>
            <a: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розвитку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/>
        </p:nvGraphicFramePr>
        <p:xfrm>
          <a:off x="-1418" y="923330"/>
          <a:ext cx="9145418" cy="5199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anaseiko\обмін\СЕРГІЇВСЬКА ТЕРИТОРІАЛЬНА ГРОМАДА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" y="1179395"/>
            <a:ext cx="6443428" cy="48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8172400" cy="707886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Сергіївська 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територіальна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громада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2" descr="D:\Users\Администратор\Desktop\Ютуб канал\1 випуск\Рисунок1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1" y="2669"/>
            <a:ext cx="971600" cy="92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42791" y="1196752"/>
            <a:ext cx="270120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старостати</a:t>
            </a:r>
          </a:p>
          <a:p>
            <a:pPr algn="ctr"/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населених пунктів</a:t>
            </a:r>
          </a:p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2735 жителів</a:t>
            </a:r>
          </a:p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2023 рік:</a:t>
            </a:r>
          </a:p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Померлих – 33</a:t>
            </a:r>
          </a:p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Народжених – 11</a:t>
            </a:r>
          </a:p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Приписалося – 59</a:t>
            </a:r>
          </a:p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Виписалося – 37</a:t>
            </a:r>
          </a:p>
          <a:p>
            <a:pPr algn="ctr"/>
            <a:endParaRPr lang="uk-UA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 громади-168 км2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Byudzhet-Gros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31750"/>
          </a:effectLst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2771800" y="188640"/>
            <a:ext cx="5472608" cy="2304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Головні цифри бюджету 2023 року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98232765"/>
              </p:ext>
            </p:extLst>
          </p:nvPr>
        </p:nvGraphicFramePr>
        <p:xfrm>
          <a:off x="5076056" y="28575"/>
          <a:ext cx="4068579" cy="682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Текстовое поле 1"/>
          <p:cNvSpPr txBox="1"/>
          <p:nvPr/>
        </p:nvSpPr>
        <p:spPr>
          <a:xfrm>
            <a:off x="6469921" y="2132856"/>
            <a:ext cx="940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000" dirty="0"/>
              <a:t>25091</a:t>
            </a:r>
            <a:endParaRPr lang="uk-UA" altLang="ru-RU" dirty="0"/>
          </a:p>
        </p:txBody>
      </p:sp>
      <p:graphicFrame>
        <p:nvGraphicFramePr>
          <p:cNvPr id="3" name="Замещающее содержимое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48662"/>
              </p:ext>
            </p:extLst>
          </p:nvPr>
        </p:nvGraphicFramePr>
        <p:xfrm>
          <a:off x="-46855" y="24130"/>
          <a:ext cx="5076056" cy="6809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3218823"/>
              </p:ext>
            </p:extLst>
          </p:nvPr>
        </p:nvGraphicFramePr>
        <p:xfrm>
          <a:off x="0" y="646332"/>
          <a:ext cx="9144000" cy="62669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40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5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55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1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90599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Фактично</a:t>
                      </a:r>
                      <a:r>
                        <a:rPr lang="uk-UA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uk-UA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рік</a:t>
                      </a:r>
                      <a:endParaRPr lang="en-US" altLang="uk-UA" sz="2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uk-UA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року </a:t>
                      </a:r>
                    </a:p>
                    <a:p>
                      <a:pPr algn="ctr"/>
                      <a:r>
                        <a:rPr lang="uk-UA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початок року) </a:t>
                      </a:r>
                      <a:endParaRPr lang="uk-UA" sz="2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Фактично</a:t>
                      </a:r>
                    </a:p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рік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uk-UA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порівнянні з 2022 роком</a:t>
                      </a:r>
                      <a:endParaRPr lang="uk-UA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0356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Податкові надходження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72 281 809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70 985 200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79 360 812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0356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Неподаткові надходження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1 298 922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242 900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7 631 902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0356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Офіційні трансферти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10 285 835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12 983 454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12 979 968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доходів та виконання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власних доходів бюджету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101439"/>
            <a:ext cx="417639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2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Податок та збір на доходи фізичних осіб ( ПДФО)  -  </a:t>
            </a:r>
          </a:p>
          <a:p>
            <a:pPr indent="0" algn="ctr">
              <a:buFont typeface="Arial" panose="020B0604020202020204" pitchFamily="34" charset="0"/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33 005 805 грн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Рентна плата за користування надрами – 19 125 603 грн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Податок на майно – 23 107 409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Єдиний податок – 4 034 089 грн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Неподаткові надходження –</a:t>
            </a:r>
          </a:p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7 631 902 грн</a:t>
            </a: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E6D84339-6A25-4459-A6D2-BD9555D6FA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219153"/>
              </p:ext>
            </p:extLst>
          </p:nvPr>
        </p:nvGraphicFramePr>
        <p:xfrm>
          <a:off x="3635896" y="621030"/>
          <a:ext cx="6096000" cy="6236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98880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власних доходів бюджету в порівнянні з 2022 роком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825398"/>
              </p:ext>
            </p:extLst>
          </p:nvPr>
        </p:nvGraphicFramePr>
        <p:xfrm>
          <a:off x="179511" y="1397000"/>
          <a:ext cx="8784976" cy="5128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16031"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Фактично</a:t>
                      </a:r>
                      <a:r>
                        <a:rPr lang="uk-UA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року</a:t>
                      </a:r>
                      <a:endParaRPr lang="uk-UA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Фактично</a:t>
                      </a:r>
                      <a:r>
                        <a:rPr lang="uk-UA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року</a:t>
                      </a:r>
                      <a:endParaRPr lang="uk-UA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порівняння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463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ПДФО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15 421 273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33 005 805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463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Рентна плата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34 422 422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19 125 603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463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Податок на майно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19 135 995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23 107 409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463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Єдиний</a:t>
                      </a:r>
                      <a:r>
                        <a:rPr lang="uk-UA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податок</a:t>
                      </a:r>
                      <a:endParaRPr lang="uk-UA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3 216 159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4 034 089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463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Акцизний</a:t>
                      </a:r>
                      <a:r>
                        <a:rPr lang="uk-UA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податок</a:t>
                      </a:r>
                      <a:endParaRPr lang="uk-UA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32 790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35 556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0882886"/>
              </p:ext>
            </p:extLst>
          </p:nvPr>
        </p:nvGraphicFramePr>
        <p:xfrm>
          <a:off x="9717" y="908720"/>
          <a:ext cx="896448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податків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007380315"/>
              </p:ext>
            </p:extLst>
          </p:nvPr>
        </p:nvGraphicFramePr>
        <p:xfrm>
          <a:off x="-20355" y="620688"/>
          <a:ext cx="9144000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Рент</a:t>
            </a:r>
            <a:r>
              <a:rPr lang="uk-UA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4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плата – 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19 125 603</a:t>
            </a:r>
            <a:r>
              <a:rPr lang="ru-RU" sz="4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грн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77FCE-612E-78C0-6DF6-86EB5FE4C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464496" cy="5001704"/>
          </a:xfrm>
        </p:spPr>
        <p:txBody>
          <a:bodyPr>
            <a:normAutofit/>
          </a:bodyPr>
          <a:lstStyle/>
          <a:p>
            <a:r>
              <a:rPr lang="uk-UA" sz="1800" dirty="0"/>
              <a:t>П</a:t>
            </a:r>
            <a:r>
              <a:rPr lang="ru-RU" sz="1800" dirty="0"/>
              <a:t>АТ Укрнафта – 33 172 715,88 грн.</a:t>
            </a:r>
          </a:p>
          <a:p>
            <a:r>
              <a:rPr lang="ru-RU" sz="1800" dirty="0" err="1"/>
              <a:t>Полтаванафтогаз</a:t>
            </a:r>
            <a:r>
              <a:rPr lang="ru-RU" sz="1800" dirty="0"/>
              <a:t> Пат Укрнафта – 6 078 267,39 грн.</a:t>
            </a:r>
          </a:p>
          <a:p>
            <a:r>
              <a:rPr lang="ru-RU" sz="1800" dirty="0"/>
              <a:t>Укртранснафта АТ – 5 043 455,29 грн.</a:t>
            </a:r>
          </a:p>
          <a:p>
            <a:r>
              <a:rPr lang="ru-RU" sz="1800" dirty="0"/>
              <a:t>«УКРНАФТА БУРІННЯ» ПАТ               «УКРНАФТА» - 4 460 286,26 грн.</a:t>
            </a:r>
          </a:p>
          <a:p>
            <a:r>
              <a:rPr lang="ru-RU" sz="1800" dirty="0"/>
              <a:t>ТОВ «</a:t>
            </a:r>
            <a:r>
              <a:rPr lang="ru-RU" sz="1800" dirty="0" err="1"/>
              <a:t>Вікторія</a:t>
            </a:r>
            <a:r>
              <a:rPr lang="ru-RU" sz="1800" dirty="0"/>
              <a:t> Агро» - 3 374 532,27 грн.</a:t>
            </a:r>
          </a:p>
          <a:p>
            <a:r>
              <a:rPr lang="ru-RU" sz="1800" dirty="0"/>
              <a:t>ВК Сергіївської </a:t>
            </a:r>
            <a:r>
              <a:rPr lang="ru-RU" sz="1800" dirty="0" err="1"/>
              <a:t>сільської</a:t>
            </a:r>
            <a:r>
              <a:rPr lang="ru-RU" sz="1800" dirty="0"/>
              <a:t> ради – 2 983 130,49 грн.</a:t>
            </a:r>
          </a:p>
          <a:p>
            <a:r>
              <a:rPr lang="ru-RU" sz="1800" dirty="0"/>
              <a:t>УПРАВЛІННЯ ТРАНСПОРТУ ПУБЛІЧНОГО АКЦІОНЕРНОГО ТОВАРИСТВА «Укрнафта» -  2 058 904,82 грн.</a:t>
            </a:r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uk-UA" sz="1400" dirty="0"/>
          </a:p>
        </p:txBody>
      </p:sp>
      <p:sp>
        <p:nvSpPr>
          <p:cNvPr id="8" name="Місце для вмісту 7">
            <a:extLst>
              <a:ext uri="{FF2B5EF4-FFF2-40B4-BE49-F238E27FC236}">
                <a16:creationId xmlns:a16="http://schemas.microsoft.com/office/drawing/2014/main" id="{D6F28093-09D4-14FB-A072-12B5A4538E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ТОВ «Лучка Агро» - 1 989 953,00 грн.</a:t>
            </a:r>
          </a:p>
          <a:p>
            <a:r>
              <a:rPr lang="ru-RU" sz="1800" dirty="0"/>
              <a:t>СТОВ «</a:t>
            </a:r>
            <a:r>
              <a:rPr lang="ru-RU" sz="1800" dirty="0" err="1"/>
              <a:t>Лободіно</a:t>
            </a:r>
            <a:r>
              <a:rPr lang="ru-RU" sz="1800" dirty="0"/>
              <a:t>» - 1 205 722,34 грн.</a:t>
            </a:r>
          </a:p>
          <a:p>
            <a:r>
              <a:rPr lang="ru-RU" sz="1800" dirty="0"/>
              <a:t>Кривозуб С.І СФГ – 864 528.50 грн.</a:t>
            </a:r>
          </a:p>
          <a:p>
            <a:r>
              <a:rPr lang="ru-RU" sz="1800" dirty="0"/>
              <a:t>ФГ </a:t>
            </a:r>
            <a:r>
              <a:rPr lang="ru-RU" sz="1800" dirty="0" err="1"/>
              <a:t>Ілляшенко</a:t>
            </a:r>
            <a:r>
              <a:rPr lang="ru-RU" sz="1800" dirty="0"/>
              <a:t> В.О – 778 824,93 грн.</a:t>
            </a:r>
            <a:endParaRPr lang="uk-UA" sz="1800" dirty="0"/>
          </a:p>
          <a:p>
            <a:r>
              <a:rPr lang="uk-UA" sz="1800" dirty="0"/>
              <a:t>«ОБЕРІГ-2000» ФГ – 617 527,77 грн.</a:t>
            </a:r>
          </a:p>
          <a:p>
            <a:r>
              <a:rPr lang="uk-UA" sz="1700" dirty="0"/>
              <a:t>«КОЛОС 2000» ФГ – 468 450,19 грн.</a:t>
            </a:r>
          </a:p>
          <a:p>
            <a:r>
              <a:rPr lang="uk-UA" sz="1700" dirty="0"/>
              <a:t>ФОП «Скороход В.В» - 242 324,00 грн.</a:t>
            </a:r>
          </a:p>
          <a:p>
            <a:r>
              <a:rPr lang="uk-UA" sz="1700" dirty="0"/>
              <a:t>Фортуна «Т» ТОВ – 230 994,62 грн.</a:t>
            </a:r>
          </a:p>
          <a:p>
            <a:r>
              <a:rPr lang="uk-UA" sz="1700" dirty="0"/>
              <a:t>ФОП «Бойко О.Б» - 214 360,00 грн.</a:t>
            </a:r>
          </a:p>
          <a:p>
            <a:r>
              <a:rPr lang="uk-UA" sz="1700" dirty="0"/>
              <a:t>ФОП «</a:t>
            </a:r>
            <a:r>
              <a:rPr lang="uk-UA" sz="1700" dirty="0" err="1"/>
              <a:t>Опришко</a:t>
            </a:r>
            <a:r>
              <a:rPr lang="uk-UA" sz="1700" dirty="0"/>
              <a:t> І.В» - 104 787,95 грн.</a:t>
            </a:r>
            <a:endParaRPr lang="ru-RU" sz="1700" dirty="0"/>
          </a:p>
        </p:txBody>
      </p:sp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id="{C7A2845B-05D4-E094-F646-56DC3840993E}"/>
              </a:ext>
            </a:extLst>
          </p:cNvPr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Найбільші</a:t>
            </a:r>
            <a:r>
              <a:rPr lang="ru-RU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платники</a:t>
            </a:r>
            <a:r>
              <a:rPr lang="ru-RU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податку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D:\Users\Администратор\Desktop\Ютуб канал\1 випуск\Рисунок1.png">
            <a:extLst>
              <a:ext uri="{FF2B5EF4-FFF2-40B4-BE49-F238E27FC236}">
                <a16:creationId xmlns:a16="http://schemas.microsoft.com/office/drawing/2014/main" id="{8496A22B-E4A9-DCDC-A6DD-6B7BE9407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1EBA4D-4F77-93AE-980C-08CA8E34C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383" y="1146215"/>
            <a:ext cx="4107297" cy="385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07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Администратор\Desktop\завантаже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0450" y="2967335"/>
            <a:ext cx="8083111" cy="280076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Головні</a:t>
            </a:r>
            <a:r>
              <a:rPr lang="ru-RU" sz="8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8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видатки</a:t>
            </a:r>
            <a:endParaRPr lang="ru-RU" sz="8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8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2023 року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73357827"/>
              </p:ext>
            </p:extLst>
          </p:nvPr>
        </p:nvGraphicFramePr>
        <p:xfrm>
          <a:off x="1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2465209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Заклади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дошкільної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освіти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4 800 511 грн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0638" y="755514"/>
            <a:ext cx="2664296" cy="12095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 «Перлинка»</a:t>
            </a:r>
          </a:p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 -16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9837" y="749184"/>
            <a:ext cx="2664296" cy="12095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 «Джерельце»</a:t>
            </a:r>
          </a:p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 -40</a:t>
            </a:r>
          </a:p>
          <a:p>
            <a:pPr algn="ctr"/>
            <a:endParaRPr lang="uk-UA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46056" y="749184"/>
            <a:ext cx="2664296" cy="12095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 «Ромашка»</a:t>
            </a:r>
          </a:p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 -15</a:t>
            </a:r>
          </a:p>
          <a:p>
            <a:pPr algn="ctr"/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874" y="2149018"/>
            <a:ext cx="296557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 1 187 611 грн</a:t>
            </a:r>
            <a:r>
              <a:rPr lang="uk-UA" dirty="0"/>
              <a:t>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79864" y="2132855"/>
            <a:ext cx="2632296" cy="3480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 2 409 219 грн</a:t>
            </a:r>
            <a:r>
              <a:rPr lang="uk-UA" sz="1600" dirty="0"/>
              <a:t>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72200" y="2120915"/>
            <a:ext cx="2664296" cy="3951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 1 203 681 грн</a:t>
            </a:r>
            <a:r>
              <a:rPr lang="uk-UA" sz="1600" dirty="0"/>
              <a:t>.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71347" y="2132856"/>
            <a:ext cx="0" cy="47251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0" y="2516016"/>
            <a:ext cx="2965573" cy="6162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Заробітна плата – 867 636 грн.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874" y="3143489"/>
            <a:ext cx="2976517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Предмети, обладнання , матеріали та інвентар – 35 092 грн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874" y="4716421"/>
            <a:ext cx="3008517" cy="64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Продукти харчування – 118 999 грн.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482" y="5366309"/>
            <a:ext cx="2986909" cy="64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Оплата послуг (крім комунальних) – 82 196 грн.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5486" y="6074691"/>
            <a:ext cx="3008518" cy="64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Оплата електроенергії – 83 688 грн.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197225" y="2513370"/>
            <a:ext cx="2965573" cy="6162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Заробітна плата – 1 950 413 грн.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58433" y="2527259"/>
            <a:ext cx="2965573" cy="308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/>
              <a:t>Заробітна плата – 792 584 грн.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13429" y="3143489"/>
            <a:ext cx="2976517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/>
              <a:t>Предмети, обладнання , матеріали та інвентар – 44 764 грн.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189946" y="2841688"/>
            <a:ext cx="2976517" cy="1311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/>
              <a:t>Предмети, обладнання , матеріали та інвентар – 15 248 грн.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30603" y="4727665"/>
            <a:ext cx="3008517" cy="64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Продукти харчування – 259 316 грн.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200089" y="4170485"/>
            <a:ext cx="3008517" cy="3249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/>
              <a:t>Продукти харчування – 90 712 грн.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168531" y="5384373"/>
            <a:ext cx="2986909" cy="64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Оплата послуг (крім комунальних) –25 599 грн.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162798" y="4515087"/>
            <a:ext cx="2986909" cy="888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/>
              <a:t>Оплата послуг (крім комунальних) – 35 894 грн.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184305" y="6093826"/>
            <a:ext cx="3008518" cy="64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Оплата електроенергії – 101 429 грн.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192823" y="5443939"/>
            <a:ext cx="3008518" cy="64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/>
              <a:t>Оплата природнього газу – 163 479 грн.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215488" y="6133486"/>
            <a:ext cx="3008518" cy="64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/>
              <a:t>Оплата електроенергії – 73 303 грн.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Сергіївський</a:t>
            </a:r>
            <a:r>
              <a:rPr lang="ru-RU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ліцей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Учнів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121,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працівників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- 32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42725" y="1084548"/>
            <a:ext cx="8640960" cy="7774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Видатки всього –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7 924 595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грн.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" y="1928550"/>
            <a:ext cx="826874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Заробітна плата 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6 075 113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грн.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Предмети, матеріали, обладнання та інвентар – 5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36 406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грн.:</a:t>
            </a:r>
          </a:p>
          <a:p>
            <a:pPr marL="285750" indent="-285750">
              <a:buFontTx/>
              <a:buChar char="-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господарських товарів –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51 383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грн.</a:t>
            </a:r>
          </a:p>
          <a:p>
            <a:pPr marL="285750" indent="-285750">
              <a:buFontTx/>
              <a:buChar char="-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дизельного пального та бензину –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233 282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грн.</a:t>
            </a:r>
          </a:p>
          <a:p>
            <a:pPr marL="285750" indent="-285750">
              <a:buFontTx/>
              <a:buChar char="-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дверей на заміну – 84 110 грн.</a:t>
            </a:r>
          </a:p>
          <a:p>
            <a:pPr marL="285750" indent="-285750">
              <a:buFontTx/>
              <a:buChar char="-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фарби – 31 354 грн.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 харчування – 352 523 грн.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послуг(крім комунальних) – 578 692 грн.: </a:t>
            </a:r>
          </a:p>
          <a:p>
            <a:pPr marL="285750" indent="-285750">
              <a:buFontTx/>
              <a:buChar char="-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 ремонту автобуса – 134 563 грн.</a:t>
            </a:r>
          </a:p>
          <a:p>
            <a:pPr marL="285750" indent="-285750">
              <a:buFontTx/>
              <a:buChar char="-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Поточний ремонт вимощення – 158 103 грн. 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електроенергії – 258 837 грн.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інших енергоносіїв – 98 000 грн.</a:t>
            </a:r>
          </a:p>
          <a:p>
            <a:endParaRPr lang="uk-UA" dirty="0"/>
          </a:p>
          <a:p>
            <a:endParaRPr lang="uk-UA" dirty="0"/>
          </a:p>
        </p:txBody>
      </p:sp>
      <p:pic>
        <p:nvPicPr>
          <p:cNvPr id="2050" name="Picture 2" descr="D:\фото камера\IMG_37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777" y="2580697"/>
            <a:ext cx="2119793" cy="141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фото\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95029" y="4077072"/>
            <a:ext cx="2397290" cy="159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Розбишівська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гімназія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учнів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- 100,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працівників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- 23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0" y="996864"/>
            <a:ext cx="9144000" cy="561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Видатки всього – 7 468 442 грн.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650884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Заробітна плата – 4 679 159 грн.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Предмети, матеріали, обладнання та інвентар – 376 304 грн.:</a:t>
            </a:r>
          </a:p>
          <a:p>
            <a:pPr marL="285750" indent="-285750">
              <a:buFontTx/>
              <a:buChar char="-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лінолеума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41 000 грн., придбання плитки керамічної – 73 151 грн., придбання унітазів, перегородок – 75 180 грн., придбання дизельного палива, бензину – 89 648 грн.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 харчування – 383 221 грн.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послуг(крім комунальних) – 1 299 014 грн.: </a:t>
            </a:r>
          </a:p>
          <a:p>
            <a:pPr marL="342900" indent="-342900">
              <a:buFontTx/>
              <a:buChar char="-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 з ремонту автобуса – 111 512 грн., поточний ремонт укриття – 399 283 грн., поточний ремонт коридору – 199 960 грн., поточний ремонт санвузла – 198 294 грн., послуги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ремонту електропостачання – 199 921 грн. 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електроенергії – 186 416 грн.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інших енергоносіїв – 99 000 грн.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Реконструкція зовнішніх мереж 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теплопостачання будівлі – 444 574 грн.</a:t>
            </a:r>
          </a:p>
          <a:p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  <a:p>
            <a:endParaRPr lang="uk-UA" dirty="0"/>
          </a:p>
        </p:txBody>
      </p:sp>
      <p:pic>
        <p:nvPicPr>
          <p:cNvPr id="4098" name="Picture 2" descr="D:\Users\Администратор\Desktop\162844461_2958898234388148_2507528986107946087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006" y="5126438"/>
            <a:ext cx="416999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38773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Качанівська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гімназія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Учнів</a:t>
            </a:r>
            <a:r>
              <a:rPr lang="ru-RU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56</a:t>
            </a:r>
            <a:r>
              <a:rPr lang="ru-RU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працівників</a:t>
            </a:r>
            <a:r>
              <a:rPr lang="ru-RU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- 21</a:t>
            </a:r>
          </a:p>
        </p:txBody>
      </p:sp>
      <p:pic>
        <p:nvPicPr>
          <p:cNvPr id="5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006" y="1700227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Заробітна плата – 4 584 644 грн.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Предмети, матеріали, обладнання та інвентар – 472 671 грн.: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дизельного палива, бензину – 328 660 грн., придбання господарчих товарів – 11 106 грн., мін вати та плівки – 64 449 грн., придбання товарів для ремонту приміщення – 34 354 грн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 харчування – 212 826 грн.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послуг(крім комунальних) – 97 090 грн.: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 по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пот.ремонту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автобусів – 46 364 грн.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електроенергії – 106 498 грн.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теплопостачання – 277 418 грн.</a:t>
            </a: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  <a:p>
            <a:endParaRPr lang="uk-UA" dirty="0"/>
          </a:p>
        </p:txBody>
      </p:sp>
      <p:pic>
        <p:nvPicPr>
          <p:cNvPr id="3074" name="Picture 2" descr="D:\Users\Администратор\Desktop\Ютуб канал\6 випуск\258782346_1236689600148512_867815698591147263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56" y="4005064"/>
            <a:ext cx="3702400" cy="27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Users\Администратор\Desktop\245321191_930446327559398_857799236084850328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37648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-23192" y="1138773"/>
            <a:ext cx="9144000" cy="561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Видатки всього – 5 751 147 грн.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Позашкільна освіта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6EAE2B-0292-4FC1-AA50-6665ED003837}"/>
              </a:ext>
            </a:extLst>
          </p:cNvPr>
          <p:cNvSpPr txBox="1"/>
          <p:nvPr/>
        </p:nvSpPr>
        <p:spPr>
          <a:xfrm>
            <a:off x="0" y="1052736"/>
            <a:ext cx="608416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Гуртковою роботою охоплено </a:t>
            </a:r>
            <a:r>
              <a:rPr lang="uk-UA" sz="2400" b="1" dirty="0"/>
              <a:t>125 учні</a:t>
            </a:r>
            <a:r>
              <a:rPr lang="uk-UA" dirty="0"/>
              <a:t>.</a:t>
            </a:r>
          </a:p>
          <a:p>
            <a:pPr algn="ctr"/>
            <a:r>
              <a:rPr lang="uk-UA" dirty="0"/>
              <a:t>Відвідують гуртки при Центрі культури та дозвілля Сергіївської сільської ради </a:t>
            </a:r>
            <a:r>
              <a:rPr lang="uk-UA" b="1" dirty="0"/>
              <a:t>67 учнів</a:t>
            </a:r>
            <a:r>
              <a:rPr lang="uk-UA" dirty="0"/>
              <a:t> (всього 4  гуртків: 1 – хореографічний (2 групи), 2 гуртки художньо-естетичного напряму, 1 гурток туристично-краєзнавчого. З них: </a:t>
            </a:r>
            <a:endParaRPr lang="ru-RU" dirty="0"/>
          </a:p>
          <a:p>
            <a:pPr algn="ctr"/>
            <a:r>
              <a:rPr lang="uk-UA" b="1" dirty="0"/>
              <a:t>учні </a:t>
            </a:r>
            <a:r>
              <a:rPr lang="uk-UA" b="1" dirty="0" err="1"/>
              <a:t>Розбишівської</a:t>
            </a:r>
            <a:r>
              <a:rPr lang="uk-UA" b="1" dirty="0"/>
              <a:t> гімназії  - 26</a:t>
            </a:r>
            <a:r>
              <a:rPr lang="uk-UA" dirty="0"/>
              <a:t> (14 – вихованці гуртка «Талановиті ручки», керівник Ольга Рябоконь, 12 – вихованці туристично-краєзнавчого гуртка «Розбишаки»;</a:t>
            </a:r>
            <a:endParaRPr lang="ru-RU" dirty="0"/>
          </a:p>
          <a:p>
            <a:pPr algn="ctr"/>
            <a:r>
              <a:rPr lang="uk-UA" b="1" dirty="0"/>
              <a:t>учні </a:t>
            </a:r>
            <a:r>
              <a:rPr lang="uk-UA" b="1" dirty="0" err="1"/>
              <a:t>Качанівської</a:t>
            </a:r>
            <a:r>
              <a:rPr lang="uk-UA" b="1" dirty="0"/>
              <a:t> гімназії – 17</a:t>
            </a:r>
            <a:r>
              <a:rPr lang="uk-UA" dirty="0"/>
              <a:t> (вихованці гуртка «Креативне рукоділля, керівник Лариса Колесник);</a:t>
            </a:r>
            <a:endParaRPr lang="ru-RU" dirty="0"/>
          </a:p>
          <a:p>
            <a:pPr algn="ctr"/>
            <a:r>
              <a:rPr lang="uk-UA" b="1" dirty="0"/>
              <a:t>учні Сергіївського ліцею 24</a:t>
            </a:r>
            <a:r>
              <a:rPr lang="uk-UA" dirty="0"/>
              <a:t> (вихованці гуртка хореографії, керівник Олена </a:t>
            </a:r>
            <a:r>
              <a:rPr lang="uk-UA" dirty="0" err="1"/>
              <a:t>Мигаль</a:t>
            </a:r>
            <a:r>
              <a:rPr lang="uk-UA" dirty="0"/>
              <a:t>).</a:t>
            </a:r>
          </a:p>
          <a:p>
            <a:r>
              <a:rPr lang="ru-RU" dirty="0"/>
              <a:t>На </a:t>
            </a:r>
            <a:r>
              <a:rPr lang="ru-RU" dirty="0" err="1"/>
              <a:t>бачі</a:t>
            </a:r>
            <a:r>
              <a:rPr lang="ru-RU" dirty="0"/>
              <a:t> «Центру </a:t>
            </a:r>
            <a:r>
              <a:rPr lang="ru-RU" dirty="0" err="1"/>
              <a:t>культури</a:t>
            </a:r>
            <a:r>
              <a:rPr lang="ru-RU" dirty="0"/>
              <a:t> та </a:t>
            </a:r>
            <a:r>
              <a:rPr lang="ru-RU" dirty="0" err="1"/>
              <a:t>дозвілля</a:t>
            </a:r>
            <a:r>
              <a:rPr lang="ru-RU" dirty="0"/>
              <a:t>» </a:t>
            </a:r>
            <a:r>
              <a:rPr lang="ru-RU" dirty="0" err="1"/>
              <a:t>відкриті</a:t>
            </a:r>
            <a:r>
              <a:rPr lang="ru-RU" dirty="0"/>
              <a:t> </a:t>
            </a:r>
            <a:r>
              <a:rPr lang="ru-RU" dirty="0" err="1"/>
              <a:t>класи</a:t>
            </a:r>
            <a:r>
              <a:rPr lang="ru-RU" dirty="0"/>
              <a:t> при </a:t>
            </a:r>
            <a:r>
              <a:rPr lang="ru-RU" dirty="0" err="1"/>
              <a:t>Гадяцькій</a:t>
            </a:r>
            <a:r>
              <a:rPr lang="ru-RU" dirty="0"/>
              <a:t> </a:t>
            </a:r>
            <a:r>
              <a:rPr lang="ru-RU" dirty="0" err="1"/>
              <a:t>музичній</a:t>
            </a:r>
            <a:r>
              <a:rPr lang="ru-RU" dirty="0"/>
              <a:t> </a:t>
            </a:r>
            <a:r>
              <a:rPr lang="ru-RU" dirty="0" err="1"/>
              <a:t>школі</a:t>
            </a:r>
            <a:r>
              <a:rPr lang="ru-RU" dirty="0"/>
              <a:t> (58 </a:t>
            </a:r>
            <a:r>
              <a:rPr lang="ru-RU" dirty="0" err="1"/>
              <a:t>учнів</a:t>
            </a:r>
            <a:r>
              <a:rPr lang="ru-RU" dirty="0"/>
              <a:t>):</a:t>
            </a:r>
          </a:p>
          <a:p>
            <a:r>
              <a:rPr lang="ru-RU" dirty="0"/>
              <a:t>- Клас </a:t>
            </a:r>
            <a:r>
              <a:rPr lang="ru-RU" dirty="0" err="1"/>
              <a:t>акордеону</a:t>
            </a:r>
            <a:r>
              <a:rPr lang="ru-RU" dirty="0"/>
              <a:t> – 6 </a:t>
            </a:r>
            <a:r>
              <a:rPr lang="ru-RU" dirty="0" err="1"/>
              <a:t>учнів</a:t>
            </a:r>
            <a:r>
              <a:rPr lang="ru-RU" dirty="0"/>
              <a:t>;</a:t>
            </a:r>
          </a:p>
          <a:p>
            <a:r>
              <a:rPr lang="ru-RU" dirty="0"/>
              <a:t>- Клас хорового </a:t>
            </a:r>
            <a:r>
              <a:rPr lang="ru-RU" dirty="0" err="1"/>
              <a:t>співу</a:t>
            </a:r>
            <a:r>
              <a:rPr lang="ru-RU" dirty="0"/>
              <a:t> – 3 </a:t>
            </a:r>
            <a:r>
              <a:rPr lang="ru-RU" dirty="0" err="1"/>
              <a:t>учні</a:t>
            </a:r>
            <a:r>
              <a:rPr lang="ru-RU" dirty="0"/>
              <a:t>;</a:t>
            </a:r>
          </a:p>
          <a:p>
            <a:r>
              <a:rPr lang="ru-RU" dirty="0"/>
              <a:t>- Клас сольного </a:t>
            </a:r>
            <a:r>
              <a:rPr lang="ru-RU" dirty="0" err="1"/>
              <a:t>співу</a:t>
            </a:r>
            <a:r>
              <a:rPr lang="ru-RU" dirty="0"/>
              <a:t> – 2 </a:t>
            </a:r>
            <a:r>
              <a:rPr lang="ru-RU" dirty="0" err="1"/>
              <a:t>учні</a:t>
            </a:r>
            <a:r>
              <a:rPr lang="ru-RU" dirty="0"/>
              <a:t>;</a:t>
            </a:r>
          </a:p>
          <a:p>
            <a:r>
              <a:rPr lang="ru-RU" dirty="0"/>
              <a:t>- Клас </a:t>
            </a:r>
            <a:r>
              <a:rPr lang="ru-RU" dirty="0" err="1"/>
              <a:t>образотворчого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– 38 </a:t>
            </a:r>
            <a:r>
              <a:rPr lang="ru-RU" dirty="0" err="1"/>
              <a:t>учнів</a:t>
            </a:r>
            <a:r>
              <a:rPr lang="ru-RU" dirty="0"/>
              <a:t> та </a:t>
            </a:r>
            <a:r>
              <a:rPr lang="ru-RU" dirty="0" err="1"/>
              <a:t>вихованців</a:t>
            </a:r>
            <a:r>
              <a:rPr lang="ru-RU" dirty="0"/>
              <a:t>;</a:t>
            </a:r>
          </a:p>
          <a:p>
            <a:r>
              <a:rPr lang="ru-RU" dirty="0"/>
              <a:t>- Клас вокального </a:t>
            </a:r>
            <a:r>
              <a:rPr lang="ru-RU" dirty="0" err="1"/>
              <a:t>співу</a:t>
            </a:r>
            <a:r>
              <a:rPr lang="ru-RU" dirty="0"/>
              <a:t> – 9 </a:t>
            </a:r>
            <a:r>
              <a:rPr lang="ru-RU" dirty="0" err="1"/>
              <a:t>учнів</a:t>
            </a:r>
            <a:r>
              <a:rPr lang="ru-RU"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0DA8A6-4EDB-4733-B66F-3F85EFB6C8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254" y="2515595"/>
            <a:ext cx="1551722" cy="27586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9796DC-3EE9-448B-B4BA-03E78FA722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167" y="5205628"/>
            <a:ext cx="3003895" cy="138791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439716D-B716-41DD-913D-E6ACF16F1F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830997"/>
            <a:ext cx="3003895" cy="170977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дозвілля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algn="ctr"/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3 075 377 грн.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446550"/>
            <a:ext cx="8784976" cy="4151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Заробітна плата – 2 036 120 грн.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900143"/>
            <a:ext cx="91440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Предмети, матеріали, обладнання та інвентар – 89 565 грн</a:t>
            </a:r>
            <a:r>
              <a:rPr lang="uk-UA" dirty="0"/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-15211" y="2540060"/>
            <a:ext cx="9144000" cy="6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послуг  (крім комунальних) – 685 550 грн.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03" y="3569717"/>
            <a:ext cx="2931027" cy="830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Оплата електроенергії – 189 134 грн.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137" y="5085184"/>
            <a:ext cx="2897561" cy="830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Оплата природнього газу – 70 310 грн.</a:t>
            </a:r>
          </a:p>
        </p:txBody>
      </p:sp>
      <p:pic>
        <p:nvPicPr>
          <p:cNvPr id="12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469104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458EFA2-FDCA-4C96-9980-916C3743BF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715905"/>
              </p:ext>
            </p:extLst>
          </p:nvPr>
        </p:nvGraphicFramePr>
        <p:xfrm>
          <a:off x="3157805" y="3432245"/>
          <a:ext cx="594015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0076">
                  <a:extLst>
                    <a:ext uri="{9D8B030D-6E8A-4147-A177-3AD203B41FA5}">
                      <a16:colId xmlns:a16="http://schemas.microsoft.com/office/drawing/2014/main" val="3141869161"/>
                    </a:ext>
                  </a:extLst>
                </a:gridCol>
                <a:gridCol w="2970076">
                  <a:extLst>
                    <a:ext uri="{9D8B030D-6E8A-4147-A177-3AD203B41FA5}">
                      <a16:colId xmlns:a16="http://schemas.microsoft.com/office/drawing/2014/main" val="27874256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Заклад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Загальна сума, грн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058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err="1"/>
                        <a:t>Сергіївський</a:t>
                      </a:r>
                      <a:r>
                        <a:rPr lang="uk-UA" dirty="0"/>
                        <a:t> СБК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1 558 574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897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err="1"/>
                        <a:t>Сергіївська</a:t>
                      </a:r>
                      <a:r>
                        <a:rPr lang="uk-UA" dirty="0"/>
                        <a:t> бібліотека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149 483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69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err="1"/>
                        <a:t>Розбишівський</a:t>
                      </a:r>
                      <a:r>
                        <a:rPr lang="uk-UA" dirty="0"/>
                        <a:t> СБК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490 565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690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err="1"/>
                        <a:t>Розбишівська</a:t>
                      </a:r>
                      <a:r>
                        <a:rPr lang="uk-UA" dirty="0"/>
                        <a:t> бібліотека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128 546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119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Новоселівський клуб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205 725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460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err="1"/>
                        <a:t>Качанівський</a:t>
                      </a:r>
                      <a:r>
                        <a:rPr lang="uk-UA" dirty="0"/>
                        <a:t> клуб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400 607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684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err="1"/>
                        <a:t>Качанівська</a:t>
                      </a:r>
                      <a:r>
                        <a:rPr lang="uk-UA" dirty="0"/>
                        <a:t> бібліотека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141 877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13467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442998"/>
              </p:ext>
            </p:extLst>
          </p:nvPr>
        </p:nvGraphicFramePr>
        <p:xfrm>
          <a:off x="0" y="811844"/>
          <a:ext cx="9143999" cy="6046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2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654"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Одноразова допомога при народженні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654"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Матеріальна допомога дітям з інвалідністю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654"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Матеріальна допомога на лікування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144"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Матеріальна допомога учасникам ЧАЕС, ВВВ, учасникам бойових дій в Афганістані, </a:t>
                      </a:r>
                      <a:r>
                        <a:rPr lang="uk-UA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Чехословакії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654"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Грошова винагорода учасникам олімпіад та спортивних змагань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654"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Одноразова допомога членам ДФТГ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718203"/>
                  </a:ext>
                </a:extLst>
              </a:tr>
              <a:tr h="368654"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Матеріальна допомога на поховання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453663"/>
                  </a:ext>
                </a:extLst>
              </a:tr>
              <a:tr h="368654"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Допомога внутрішньо переміщеним особам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63 094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994189"/>
                  </a:ext>
                </a:extLst>
              </a:tr>
              <a:tr h="645144"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Медичне обслуговування осіб, що постраждали в Чорнобильській катастрофі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44232"/>
                  </a:ext>
                </a:extLst>
              </a:tr>
              <a:tr h="706703"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Допомога членам сім’ї загиблого Захисника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601106"/>
                  </a:ext>
                </a:extLst>
              </a:tr>
              <a:tr h="368654"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Матеріальна допомога Захисникам і Захисницям України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801266"/>
                  </a:ext>
                </a:extLst>
              </a:tr>
              <a:tr h="393231"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Матеріальна допомога призваним до ЗСУ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42814"/>
                  </a:ext>
                </a:extLst>
              </a:tr>
              <a:tr h="706703"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Матеріальна допомога пораненим Захисникам і Захисницям України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1387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B877779-490E-4FF5-8A73-8D629AA9FC37}"/>
              </a:ext>
            </a:extLst>
          </p:cNvPr>
          <p:cNvSpPr/>
          <p:nvPr/>
        </p:nvSpPr>
        <p:spPr>
          <a:xfrm>
            <a:off x="-1" y="0"/>
            <a:ext cx="8184561" cy="707886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ентр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D:\Users\Администратор\Desktop\Ютуб канал\1 випуск\Рисунок1.png">
            <a:extLst>
              <a:ext uri="{FF2B5EF4-FFF2-40B4-BE49-F238E27FC236}">
                <a16:creationId xmlns:a16="http://schemas.microsoft.com/office/drawing/2014/main" id="{9E02D117-1BB4-4913-A612-D1ABB76E6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EAE4BA-10D0-4F5F-B7B8-E276B2DDE6C5}"/>
              </a:ext>
            </a:extLst>
          </p:cNvPr>
          <p:cNvSpPr txBox="1"/>
          <p:nvPr/>
        </p:nvSpPr>
        <p:spPr>
          <a:xfrm>
            <a:off x="73755" y="1052736"/>
            <a:ext cx="55112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Заробітна плата – 1 695 615 грн.</a:t>
            </a:r>
          </a:p>
          <a:p>
            <a:pPr algn="ctr"/>
            <a:r>
              <a:rPr lang="uk-UA" sz="2800" dirty="0"/>
              <a:t>Предмети, матеріали, обладнання та інвентар – 24 695 грн.</a:t>
            </a:r>
          </a:p>
          <a:p>
            <a:pPr algn="ctr"/>
            <a:r>
              <a:rPr lang="uk-UA" sz="2800" dirty="0"/>
              <a:t>Оплата послуг (крім комунальних) – 38 240 грн.</a:t>
            </a:r>
          </a:p>
          <a:p>
            <a:pPr algn="ctr"/>
            <a:r>
              <a:rPr lang="uk-UA" sz="2800" dirty="0"/>
              <a:t>Співфінансування </a:t>
            </a:r>
            <a:r>
              <a:rPr lang="uk-UA" sz="2800" dirty="0" err="1"/>
              <a:t>проєкту</a:t>
            </a:r>
            <a:r>
              <a:rPr lang="uk-UA" sz="2800" dirty="0"/>
              <a:t> – 46 500 грн</a:t>
            </a:r>
            <a:endParaRPr lang="ru-RU" sz="28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865EE4D-6652-4B0E-AE62-B5266BCB06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862" y="4044834"/>
            <a:ext cx="3528001" cy="2352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C678D5-2B5F-A16C-BDB0-90DD20BEF3B8}"/>
              </a:ext>
            </a:extLst>
          </p:cNvPr>
          <p:cNvSpPr txBox="1"/>
          <p:nvPr/>
        </p:nvSpPr>
        <p:spPr>
          <a:xfrm>
            <a:off x="13912" y="4437112"/>
            <a:ext cx="5511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/>
              <a:t>Надання соціальних гарантій та соціальних послуг на непрофесійній основі – 158 402 грн</a:t>
            </a:r>
          </a:p>
        </p:txBody>
      </p:sp>
      <p:pic>
        <p:nvPicPr>
          <p:cNvPr id="8" name="Рисунок 7" descr="Зображення, що містить колесо, просто неба, Наземний транспортний засіб, дерево&#10;&#10;Автоматично згенерований опис">
            <a:extLst>
              <a:ext uri="{FF2B5EF4-FFF2-40B4-BE49-F238E27FC236}">
                <a16:creationId xmlns:a16="http://schemas.microsoft.com/office/drawing/2014/main" id="{3645E060-1804-DC2E-E046-2F58823B1D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861" y="1292689"/>
            <a:ext cx="3528863" cy="235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559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600" y="0"/>
            <a:ext cx="9172600" cy="2308324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Компенсаційні</a:t>
            </a: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виплати</a:t>
            </a: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пільговий</a:t>
            </a: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проїзд</a:t>
            </a: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автомобільним</a:t>
            </a: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транспортом 1 033,931 </a:t>
            </a:r>
            <a:r>
              <a:rPr lang="ru-RU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user\Desktop\bus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2308324"/>
            <a:ext cx="7704856" cy="4549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00329"/>
            <a:ext cx="90364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Петрівко-Роменська місцева пожежна охорона – 829,669тис.грн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Фонд підтримки підприємництва – 43,827 тис. грн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Дитяча музична школа – 558,625 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Трудовий архів – 24,685 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реабілітації дітей-інвалідів – 34,471 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КЗ «Гадяцький ЦПМСД» – 2 143,193 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КЗ Гадяцький центр професійного розвитку педагогічних працівників  – 87,899 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Гадяцький інклюзивно-ресурсний центр – 21,362 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Гадяцька ЦРЛ – 525,468 тис. грн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Управлінню Служби безпеки України в Полтавській області – 199,794 тис. грн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Військовій частині 3052 Національній Гвардії України – 490,000 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Миргородській РВА – 150,000 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Підрозділу 6 Державно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Пожежно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-Рятувальній частині 5 ДПРЗ ГУ ДСНС України – 100,000 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Миргородській РВА («Територіальна оборона») – 100,000 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Миргородській районній раді – 50,000 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Білозерській громаді Херсонської обл. – 100,000 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8600" y="0"/>
            <a:ext cx="9172600" cy="1200329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Субвенція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бюджету – 5 458,993 тис. грн.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61" y="0"/>
            <a:ext cx="8172400" cy="707886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Віково-статева</a:t>
            </a:r>
            <a:r>
              <a:rPr lang="ru-RU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піраміда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 descr="D:\Users\Администратор\Desktop\Ютуб канал\1 випуск\Рисунок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Users\Администратор\Desktop\вікова статева діаграм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05" y="908720"/>
            <a:ext cx="8364537" cy="570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 descr="Зображення, що містить у приміщенні, вікно, меблі, завіса&#10;&#10;Автоматично згенерований опис">
            <a:extLst>
              <a:ext uri="{FF2B5EF4-FFF2-40B4-BE49-F238E27FC236}">
                <a16:creationId xmlns:a16="http://schemas.microsoft.com/office/drawing/2014/main" id="{4E379843-5C03-1079-6AF2-8089A2043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66018"/>
            <a:ext cx="3749464" cy="4999286"/>
          </a:xfrm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E2C351A9-6C5D-11AB-69A2-23B0770AA1F7}"/>
              </a:ext>
            </a:extLst>
          </p:cNvPr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ЗСУ – 3 028,410 тис. грн.</a:t>
            </a:r>
          </a:p>
        </p:txBody>
      </p:sp>
      <p:pic>
        <p:nvPicPr>
          <p:cNvPr id="9" name="Picture 2" descr="D:\Users\Администратор\Desktop\Ютуб канал\1 випуск\Рисунок1.png">
            <a:extLst>
              <a:ext uri="{FF2B5EF4-FFF2-40B4-BE49-F238E27FC236}">
                <a16:creationId xmlns:a16="http://schemas.microsoft.com/office/drawing/2014/main" id="{3280AA3A-C724-4FE5-18CD-998F2932D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A25139-E193-6B9A-664B-6440DCFB01C1}"/>
              </a:ext>
            </a:extLst>
          </p:cNvPr>
          <p:cNvSpPr txBox="1"/>
          <p:nvPr/>
        </p:nvSpPr>
        <p:spPr>
          <a:xfrm>
            <a:off x="179512" y="1124744"/>
            <a:ext cx="51125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квадрокоптерів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1 377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,900 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предметів, матеріалів, обладнання – 150,510 тис. грн. (маскувальні сітки, віск, шин,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приціла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далекоміра,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монокулятора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інше)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Матеріальна допомога Захисникам і Захисницям України – 580,000 тис. грн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Матеріальна допомога сім’ям призваного до ЗСУ – 210,000 тис. грн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Матеріальна допомога пораненим Захисникам і Захисницям України – 120,000 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Субвенція Військовій частині 3052 Національній Гвардії України – 490,000 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Субвенція Миргородській РВА («Територіальна оборона») – 100,000 тис. грн.</a:t>
            </a:r>
          </a:p>
          <a:p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79329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id="{2C47F6B0-DE41-F444-23BB-ABE493B17170}"/>
              </a:ext>
            </a:extLst>
          </p:cNvPr>
          <p:cNvSpPr/>
          <p:nvPr/>
        </p:nvSpPr>
        <p:spPr>
          <a:xfrm>
            <a:off x="-28600" y="0"/>
            <a:ext cx="9172600" cy="1754326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dirty="0">
                <a:solidFill>
                  <a:schemeClr val="bg1"/>
                </a:solidFill>
              </a:rPr>
              <a:t>Реконструкція нежитлової будівлі (колишня контора) під </a:t>
            </a:r>
            <a:r>
              <a:rPr lang="uk-UA" sz="3600" dirty="0" err="1">
                <a:solidFill>
                  <a:schemeClr val="bg1"/>
                </a:solidFill>
              </a:rPr>
              <a:t>Сергіївську</a:t>
            </a:r>
            <a:r>
              <a:rPr lang="uk-UA" sz="3600" dirty="0">
                <a:solidFill>
                  <a:schemeClr val="bg1"/>
                </a:solidFill>
              </a:rPr>
              <a:t> АЗПМСД – 3 728,976 тис. грн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Зображення, що містить просто неба, хмара, дерево, небо&#10;&#10;Автоматично згенерований опис">
            <a:extLst>
              <a:ext uri="{FF2B5EF4-FFF2-40B4-BE49-F238E27FC236}">
                <a16:creationId xmlns:a16="http://schemas.microsoft.com/office/drawing/2014/main" id="{6ADC34DE-B00A-CB3E-4746-7F3E8719C9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4653136" cy="4653136"/>
          </a:xfrm>
          <a:prstGeom prst="rect">
            <a:avLst/>
          </a:prstGeom>
        </p:spPr>
      </p:pic>
      <p:pic>
        <p:nvPicPr>
          <p:cNvPr id="8" name="Рисунок 7" descr="Зображення, що містить просто неба, будівля, сніг, небо&#10;&#10;Автоматично згенерований опис">
            <a:extLst>
              <a:ext uri="{FF2B5EF4-FFF2-40B4-BE49-F238E27FC236}">
                <a16:creationId xmlns:a16="http://schemas.microsoft.com/office/drawing/2014/main" id="{33047CE6-916D-4F50-5D23-AAE2FDD402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88839"/>
            <a:ext cx="3528392" cy="468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620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600" y="0"/>
            <a:ext cx="9172600" cy="584775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інфраструктури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доріг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25 103 597 грн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67153C-7406-4935-8DCA-2011C2C60A6F}"/>
              </a:ext>
            </a:extLst>
          </p:cNvPr>
          <p:cNvSpPr txBox="1"/>
          <p:nvPr/>
        </p:nvSpPr>
        <p:spPr>
          <a:xfrm>
            <a:off x="5004048" y="707886"/>
            <a:ext cx="4139952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uk-UA" sz="2000" b="1" dirty="0"/>
              <a:t>Експлуатаційне утримання автомобільної дороги с170206 </a:t>
            </a:r>
            <a:r>
              <a:rPr lang="uk-UA" sz="2000" b="1" dirty="0" err="1"/>
              <a:t>Лободине</a:t>
            </a:r>
            <a:r>
              <a:rPr lang="uk-UA" sz="2000" b="1" dirty="0"/>
              <a:t> – </a:t>
            </a:r>
            <a:r>
              <a:rPr lang="uk-UA" sz="2000" b="1" dirty="0" err="1"/>
              <a:t>Осняги</a:t>
            </a:r>
            <a:r>
              <a:rPr lang="uk-UA" sz="2000" b="1" dirty="0"/>
              <a:t> – Харківці –  499 846 тис. грн.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uk-UA" sz="2000" b="1" dirty="0"/>
              <a:t>Експлуатаційне утримання автомобільної дороги О 1702016 межа області – </a:t>
            </a:r>
            <a:r>
              <a:rPr lang="uk-UA" sz="2000" b="1" dirty="0" err="1"/>
              <a:t>Розбишівка</a:t>
            </a:r>
            <a:r>
              <a:rPr lang="uk-UA" sz="2000" b="1" dirty="0"/>
              <a:t> - /Т-17-05/ –  6 000,000 тис. грн.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uk-UA" sz="2000" b="1" dirty="0"/>
              <a:t>Експлуатаційне утримання автомобільної дороги О 1702030 с. </a:t>
            </a:r>
            <a:r>
              <a:rPr lang="uk-UA" sz="2000" b="1" dirty="0" err="1"/>
              <a:t>Сергіївка</a:t>
            </a:r>
            <a:r>
              <a:rPr lang="uk-UA" sz="2000" b="1" dirty="0"/>
              <a:t> – Петрівка-Роменська – </a:t>
            </a:r>
            <a:r>
              <a:rPr lang="uk-UA" sz="2000" b="1" dirty="0" err="1"/>
              <a:t>Комишня</a:t>
            </a:r>
            <a:r>
              <a:rPr lang="uk-UA" sz="2000" b="1" dirty="0"/>
              <a:t> –  3 500,000 тис. грн.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uk-UA" sz="2000" b="1" dirty="0"/>
              <a:t>Експлуатаційне утримання автомобільної дороги С171217 </a:t>
            </a:r>
            <a:r>
              <a:rPr lang="uk-UA" sz="2000" b="1" dirty="0" err="1"/>
              <a:t>Погарщина</a:t>
            </a:r>
            <a:r>
              <a:rPr lang="uk-UA" sz="2000" b="1" dirty="0"/>
              <a:t> – Качанове – ст. </a:t>
            </a:r>
            <a:r>
              <a:rPr lang="uk-UA" sz="2000" b="1" dirty="0" err="1"/>
              <a:t>Венеславівка</a:t>
            </a:r>
            <a:r>
              <a:rPr lang="uk-UA" sz="2000" b="1" dirty="0"/>
              <a:t> –  4 800,000 тис. грн.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/>
          </a:p>
          <a:p>
            <a:endParaRPr 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FCEDA9-8295-4B47-A830-2792447C89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07886"/>
            <a:ext cx="3096344" cy="4128459"/>
          </a:xfrm>
          <a:prstGeom prst="rect">
            <a:avLst/>
          </a:prstGeom>
        </p:spPr>
      </p:pic>
      <p:pic>
        <p:nvPicPr>
          <p:cNvPr id="6" name="Рисунок 5" descr="Зображення, що містить просто неба, небо, хмара, дерево&#10;&#10;Автоматично згенерований опис">
            <a:extLst>
              <a:ext uri="{FF2B5EF4-FFF2-40B4-BE49-F238E27FC236}">
                <a16:creationId xmlns:a16="http://schemas.microsoft.com/office/drawing/2014/main" id="{CA7E91BD-D82D-D490-10BF-6ACF84B8AF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41510"/>
            <a:ext cx="3312368" cy="441649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7" y="830997"/>
            <a:ext cx="6294325" cy="6027003"/>
          </a:xfrm>
        </p:spPr>
        <p:txBody>
          <a:bodyPr>
            <a:noAutofit/>
          </a:bodyPr>
          <a:lstStyle/>
          <a:p>
            <a:pPr marL="0" lvl="0" indent="0" algn="ctr" defTabSz="457200">
              <a:spcBef>
                <a:spcPts val="1000"/>
              </a:spcBef>
              <a:buClr>
                <a:srgbClr val="90C226"/>
              </a:buClr>
              <a:buSzPct val="80000"/>
              <a:buNone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Поточний ремонт доріг:</a:t>
            </a:r>
          </a:p>
          <a:p>
            <a:pPr marL="0" lvl="0" indent="0" algn="ctr" defTabSz="457200">
              <a:spcBef>
                <a:spcPts val="1000"/>
              </a:spcBef>
              <a:buClr>
                <a:srgbClr val="90C226"/>
              </a:buClr>
              <a:buSzPct val="80000"/>
              <a:buNone/>
            </a:pP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Розбишівка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вул. Лохвицька – 1 112,698 тис. грн, с. Качанове, вул. Гадяцька – 1 911,414 тис. грн, с. Качанове, вул. Центральна – 2 139,843 тис. грн,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Роміна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 Новоселівка – 109,773 тис. грн., вул.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Роміна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 Новоселівка – 264,212 тис. грн., вул. Польова с. Вирішальне – 198, 941 тис. грн., вул. Садова с. Вирішальне – 198,941 тис. грн., вул. Зоряна с. Качанове – 191,203 тис. грн., Вул. Квіткова с.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Вечірчене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199,914 тис. грн, Пров. Польовий с.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Вечірчене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146,683 тис. грн, Вул. Гагаріна с.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Розбишівка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121,205 тис. грн., Вул. Садова с.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Розбишівка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109,554 тис. грн., Пров. Першотравневий с.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Розбишівка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191,013 тис. грн., Вул. Першотравнева с.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Розбишівка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183,528 тис. грн., Пров. Молодіжний с.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Розбишівка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185,623 тис. грн., Вул. Вишнева с.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Розбишівка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184,153 тис. грн., Вул. Роменська с.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Розбишівка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184,769 тис. грн., Вул. Лісова с.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Розбишівка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185,093 тис. грн., Вул. Сумська с.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Розбишівка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740,521 тис. грн., Вул. 40-річчя Перемоги с.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Сергіївка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1 744,569 тис. грн </a:t>
            </a:r>
            <a:endParaRPr lang="uk-UA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інфраструктури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доріг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25 103 597 грн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24B80E-27ED-41D7-947C-3033E45197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659" y="4725144"/>
            <a:ext cx="2811474" cy="1873584"/>
          </a:xfrm>
          <a:prstGeom prst="rect">
            <a:avLst/>
          </a:prstGeom>
        </p:spPr>
      </p:pic>
      <p:pic>
        <p:nvPicPr>
          <p:cNvPr id="7" name="Рисунок 6" descr="Зображення, що містить просто неба, дорога, земля, асфальт&#10;&#10;Автоматично згенерований опис">
            <a:extLst>
              <a:ext uri="{FF2B5EF4-FFF2-40B4-BE49-F238E27FC236}">
                <a16:creationId xmlns:a16="http://schemas.microsoft.com/office/drawing/2014/main" id="{628DD5D0-861F-A381-1073-FE303A4663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65" y="820848"/>
            <a:ext cx="2733768" cy="3645024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3491" y="921286"/>
            <a:ext cx="91803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Заробітна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плата та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нарахування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премія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заготівля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дров) – 3 071,744 тис. Грн.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інвентар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2 672,199 тис. Грн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масла, бензину та ДП – 658,164 тис. Грн,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запчастини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тракторів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113,229 тис. Грн,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щебня – 1 293,000 тис. Грн)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1 192,228 тис. грн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живильних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електромереж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облаштування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стихійних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сміттєзвалиш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ремонт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підвідного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водопроводу с.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Степове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облаштування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автомобільної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стоянки,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облаштування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відведення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стічних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вод)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Водопровідно-каналізаційне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1 934,434 тис. грн.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труб – 250,643 тис. Грн., очистка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свердловини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Розбишівка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349,684 тис. Грн.,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ремонт водопроводу – 27,519 тис. Грн.,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насосів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59,100 тис. Грн.,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реконструкція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свердловини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Розбишівка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1 209,068 тис. Грн.)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380" y="12566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1FE27A3-A142-4F72-9459-5DF3DF8E5283}"/>
              </a:ext>
            </a:extLst>
          </p:cNvPr>
          <p:cNvSpPr/>
          <p:nvPr/>
        </p:nvSpPr>
        <p:spPr>
          <a:xfrm>
            <a:off x="16796" y="12566"/>
            <a:ext cx="8167765" cy="64633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КП «Сергіївське» – 8 870,605 тис. грн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>
            <a:extLst>
              <a:ext uri="{FF2B5EF4-FFF2-40B4-BE49-F238E27FC236}">
                <a16:creationId xmlns:a16="http://schemas.microsoft.com/office/drawing/2014/main" id="{8698E82C-09B7-0D46-E549-A20ED96A0A78}"/>
              </a:ext>
            </a:extLst>
          </p:cNvPr>
          <p:cNvSpPr/>
          <p:nvPr/>
        </p:nvSpPr>
        <p:spPr>
          <a:xfrm>
            <a:off x="16796" y="12566"/>
            <a:ext cx="8167765" cy="64633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Благоустрій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D:\Users\Администратор\Desktop\Ютуб канал\1 випуск\Рисунок1.png">
            <a:extLst>
              <a:ext uri="{FF2B5EF4-FFF2-40B4-BE49-F238E27FC236}">
                <a16:creationId xmlns:a16="http://schemas.microsoft.com/office/drawing/2014/main" id="{A5F820F3-6396-E271-E571-22940AA29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380" y="12566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0C8D38-FFA9-08FF-2C0B-63A2900635D8}"/>
              </a:ext>
            </a:extLst>
          </p:cNvPr>
          <p:cNvSpPr txBox="1"/>
          <p:nvPr/>
        </p:nvSpPr>
        <p:spPr>
          <a:xfrm>
            <a:off x="21462" y="764704"/>
            <a:ext cx="62286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/>
              <a:t>Встановлення камер відеоспостереження – 179,960 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/>
              <a:t>Оплата електроенергії – 176,727 тис. грн.</a:t>
            </a:r>
          </a:p>
          <a:p>
            <a:r>
              <a:rPr lang="uk-UA" sz="2400"/>
              <a:t>ЕКОЛОГІЧНІ ІНІЦІАТИВИ</a:t>
            </a:r>
            <a:endParaRPr lang="uk-UA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/>
              <a:t>Придбання </a:t>
            </a:r>
            <a:r>
              <a:rPr lang="uk-UA" sz="2400" dirty="0" err="1"/>
              <a:t>мотокос</a:t>
            </a:r>
            <a:r>
              <a:rPr lang="uk-UA" sz="2400" dirty="0"/>
              <a:t> – 175,549 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/>
              <a:t>Придбання сміттєвих баків – 292,334 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/>
              <a:t>Придбання саджанців – 196,799 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/>
              <a:t>Благоустрій парку в с. </a:t>
            </a:r>
            <a:r>
              <a:rPr lang="uk-UA" sz="2400" dirty="0" err="1"/>
              <a:t>Сергіївка</a:t>
            </a:r>
            <a:r>
              <a:rPr lang="uk-UA" sz="2400" dirty="0"/>
              <a:t> – 195,467 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/>
              <a:t>Придбання баків для небезпечних відходів – 197,000 тис. грн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/>
              <a:t>Придбання косарки тракторної – 228,000 тис. грн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/>
              <a:t>Придбання косарки садової – 90,000 тис. грн</a:t>
            </a:r>
            <a:endParaRPr lang="ru-RU" sz="2400" dirty="0"/>
          </a:p>
        </p:txBody>
      </p:sp>
      <p:pic>
        <p:nvPicPr>
          <p:cNvPr id="9" name="Рисунок 8" descr="Зображення, що містить контейнер, сміттєвий кошик, Контейнер для відходів, Утилізація відходів&#10;&#10;Автоматично згенерований опис">
            <a:extLst>
              <a:ext uri="{FF2B5EF4-FFF2-40B4-BE49-F238E27FC236}">
                <a16:creationId xmlns:a16="http://schemas.microsoft.com/office/drawing/2014/main" id="{85BE0A9B-A09A-A6D8-C10D-30785B36DB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15" y="1058330"/>
            <a:ext cx="2401907" cy="2401907"/>
          </a:xfrm>
          <a:prstGeom prst="rect">
            <a:avLst/>
          </a:prstGeom>
        </p:spPr>
      </p:pic>
      <p:pic>
        <p:nvPicPr>
          <p:cNvPr id="13" name="Рисунок 12" descr="Зображення, що містить іграшка, інструмент&#10;&#10;Автоматично згенерований опис">
            <a:extLst>
              <a:ext uri="{FF2B5EF4-FFF2-40B4-BE49-F238E27FC236}">
                <a16:creationId xmlns:a16="http://schemas.microsoft.com/office/drawing/2014/main" id="{3F169F27-6DF6-9507-BB51-FE3BD42901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15" y="3738822"/>
            <a:ext cx="2401906" cy="240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788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7327" y="116632"/>
            <a:ext cx="8149345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</a:t>
            </a:r>
            <a:r>
              <a:rPr lang="ru-RU" sz="115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15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115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5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33056"/>
            <a:ext cx="2592288" cy="245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61" y="0"/>
            <a:ext cx="8172400" cy="64633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Віково-статева</a:t>
            </a:r>
            <a:r>
              <a:rPr lang="ru-RU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піраміда</a:t>
            </a:r>
            <a:r>
              <a:rPr lang="ru-RU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через 20 </a:t>
            </a:r>
            <a:r>
              <a:rPr lang="ru-RU" sz="36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років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 descr="D:\Users\Администратор\Desktop\Ютуб канал\1 випуск\Рисунок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43801" y="1002806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 ГРОМАДИ – 2280 ЖИТЕЛІВ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64470"/>
            <a:ext cx="8172400" cy="534592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61" y="0"/>
            <a:ext cx="8172400" cy="707886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Внутрішньо</a:t>
            </a:r>
            <a:r>
              <a:rPr lang="ru-RU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переміщені</a:t>
            </a:r>
            <a:r>
              <a:rPr lang="ru-RU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особи</a:t>
            </a:r>
          </a:p>
        </p:txBody>
      </p:sp>
      <p:pic>
        <p:nvPicPr>
          <p:cNvPr id="5" name="Picture 2" descr="D:\Users\Администратор\Desktop\Ютуб канал\1 випуск\Рисунок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834067863"/>
              </p:ext>
            </p:extLst>
          </p:nvPr>
        </p:nvGraphicFramePr>
        <p:xfrm>
          <a:off x="-192703" y="707886"/>
          <a:ext cx="590465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50749" y="4903633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Кількість дітей до 18 років - 51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940" y="1361425"/>
            <a:ext cx="4106060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3864"/>
            <a:ext cx="7884368" cy="1200329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Депутатський</a:t>
            </a:r>
            <a:r>
              <a:rPr lang="ru-RU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корпус </a:t>
            </a:r>
          </a:p>
          <a:p>
            <a:pPr algn="ctr"/>
            <a:r>
              <a:rPr lang="ru-RU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Сергіївської </a:t>
            </a:r>
            <a:r>
              <a:rPr lang="ru-RU" sz="36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сільської</a:t>
            </a:r>
            <a:r>
              <a:rPr lang="ru-RU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ради</a:t>
            </a:r>
          </a:p>
        </p:txBody>
      </p:sp>
      <p:pic>
        <p:nvPicPr>
          <p:cNvPr id="6" name="Picture 2" descr="D:\Users\Администратор\Desktop\Ютуб канал\1 випуск\Рисунок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677" y="-1"/>
            <a:ext cx="1267323" cy="122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фото камера\IMG_07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47" y="2492896"/>
            <a:ext cx="5082703" cy="338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148064" y="1396254"/>
            <a:ext cx="2160240" cy="1792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Депутатів 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83760" y="3180581"/>
            <a:ext cx="2160240" cy="1792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сесій 10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48064" y="4973563"/>
            <a:ext cx="2160240" cy="1792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 рішень 323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447791"/>
              </p:ext>
            </p:extLst>
          </p:nvPr>
        </p:nvGraphicFramePr>
        <p:xfrm>
          <a:off x="0" y="1212946"/>
          <a:ext cx="4499992" cy="5724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3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6420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Депутат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Кількість пропущених сесій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0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uk-UA" sz="1400" b="1" dirty="0" err="1"/>
                        <a:t>Ілляшенко</a:t>
                      </a:r>
                      <a:r>
                        <a:rPr lang="uk-UA" sz="1400" b="1" dirty="0"/>
                        <a:t> Надія Василівна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0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7350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Горб Віктор Іванович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0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065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err="1"/>
                        <a:t>Смаль</a:t>
                      </a:r>
                      <a:r>
                        <a:rPr lang="uk-UA" sz="1400" b="1" dirty="0"/>
                        <a:t> Микола Анатолійович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0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305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Громико Анатолій Миколайович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0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065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Дичок Тетяна Павлівна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0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065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Литвин Віта Михайлівна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0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065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Верещака Леонід Миколайович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1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065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Панова Наталія Валеріївна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1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065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Ковальова Катерина Олексіївна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1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9065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Литовченко Катерина Іванівна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1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9065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err="1"/>
                        <a:t>Дугнист</a:t>
                      </a:r>
                      <a:r>
                        <a:rPr lang="uk-UA" sz="1400" b="1" dirty="0"/>
                        <a:t> Раїса Петрівна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1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2618"/>
            <a:ext cx="8028384" cy="1200329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Відвідування сесій депутатами Сергіївської сільської ради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677" y="-1"/>
            <a:ext cx="1267323" cy="121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5"/>
          <p:cNvGraphicFramePr/>
          <p:nvPr>
            <p:extLst>
              <p:ext uri="{D42A27DB-BD31-4B8C-83A1-F6EECF244321}">
                <p14:modId xmlns:p14="http://schemas.microsoft.com/office/powerpoint/2010/main" val="2303892597"/>
              </p:ext>
            </p:extLst>
          </p:nvPr>
        </p:nvGraphicFramePr>
        <p:xfrm>
          <a:off x="4499992" y="1212945"/>
          <a:ext cx="4644008" cy="5724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2378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Депутат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Кількість пропущених сесій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95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Білик Інна Володимирівна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1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95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err="1"/>
                        <a:t>Фенько</a:t>
                      </a:r>
                      <a:r>
                        <a:rPr lang="uk-UA" sz="1400" b="1" dirty="0"/>
                        <a:t> Олександр Григорович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2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9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uk-UA" sz="1400" b="1" dirty="0"/>
                        <a:t>Пащенко Сергій Павлович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2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95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Литвин Сергій Вікторович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3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95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err="1"/>
                        <a:t>Шапошник</a:t>
                      </a:r>
                      <a:r>
                        <a:rPr lang="uk-UA" sz="1400" b="1" dirty="0"/>
                        <a:t> Сергій Михайлович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3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95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err="1"/>
                        <a:t>Золотоверх</a:t>
                      </a:r>
                      <a:r>
                        <a:rPr lang="uk-UA" sz="1400" b="1" dirty="0"/>
                        <a:t> Василь Андрійович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3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95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Радько В'ячеслав Семенович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3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95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err="1"/>
                        <a:t>Івко</a:t>
                      </a:r>
                      <a:r>
                        <a:rPr lang="uk-UA" sz="1400" b="1" dirty="0"/>
                        <a:t> Валерій Іванович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3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95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err="1"/>
                        <a:t>Ричик</a:t>
                      </a:r>
                      <a:r>
                        <a:rPr lang="uk-UA" sz="1400" b="1" dirty="0"/>
                        <a:t> Ігор Сергійович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4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268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err="1"/>
                        <a:t>Вертелецький</a:t>
                      </a:r>
                      <a:r>
                        <a:rPr lang="uk-UA" sz="1400" b="1" dirty="0"/>
                        <a:t> Василь Олександрович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4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959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Лобода Едуард Валерійович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/>
                        <a:t>7 (ЗСУ)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Виконавчий</a:t>
            </a:r>
            <a: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комітет</a:t>
            </a:r>
            <a: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Сергіївської </a:t>
            </a:r>
            <a:r>
              <a:rPr lang="ru-RU" sz="5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сільської</a:t>
            </a:r>
            <a: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ради</a:t>
            </a:r>
          </a:p>
        </p:txBody>
      </p:sp>
      <p:pic>
        <p:nvPicPr>
          <p:cNvPr id="5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251520" y="1754326"/>
            <a:ext cx="8892480" cy="252028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1988840"/>
            <a:ext cx="1944216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членів виконкому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87272" y="2024844"/>
            <a:ext cx="1944216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засідань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08104" y="2037329"/>
            <a:ext cx="1944216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104 рішення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8121" y="4979139"/>
            <a:ext cx="334782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11891" y="4437112"/>
            <a:ext cx="2520280" cy="15082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відділів</a:t>
            </a:r>
          </a:p>
          <a:p>
            <a:pPr algn="ctr"/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сектор</a:t>
            </a:r>
          </a:p>
          <a:p>
            <a:pPr algn="ctr"/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ЦНАП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31661" y="4979139"/>
            <a:ext cx="334782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64281" y="4467944"/>
            <a:ext cx="2520280" cy="15082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працівника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3845941" y="5445224"/>
            <a:ext cx="13857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1355</TotalTime>
  <Words>3058</Words>
  <Application>Microsoft Office PowerPoint</Application>
  <PresentationFormat>Екран (4:3)</PresentationFormat>
  <Paragraphs>469</Paragraphs>
  <Slides>46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46</vt:i4>
      </vt:variant>
    </vt:vector>
  </HeadingPairs>
  <TitlesOfParts>
    <vt:vector size="52" baseType="lpstr">
      <vt:lpstr>Arial</vt:lpstr>
      <vt:lpstr>Calibri</vt:lpstr>
      <vt:lpstr>Segoe UI Historic</vt:lpstr>
      <vt:lpstr>Times New Roman</vt:lpstr>
      <vt:lpstr>Wingdings</vt:lpstr>
      <vt:lpstr>Тема Office</vt:lpstr>
      <vt:lpstr>Звіт сільського голови  Сергіївської сільської ради за 2023 рік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Земельні відносини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Ірина Гринь</cp:lastModifiedBy>
  <cp:revision>205</cp:revision>
  <dcterms:created xsi:type="dcterms:W3CDTF">2021-11-29T09:32:00Z</dcterms:created>
  <dcterms:modified xsi:type="dcterms:W3CDTF">2024-01-22T13:03:06Z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106F953B3D9244FF8F6D135318876527</vt:lpwstr>
  </property>
  <property fmtid="{D5CDD505-2E9C-101B-9397-08002B2CF9AE}" pid="3" name="KSOProductBuildVer">
    <vt:lpwstr>1049-11.2.0.11440</vt:lpwstr>
  </property>
</Properties>
</file>